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media/image8.jpg" ContentType="image/jpg"/>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ustom.xml" ContentType="application/vnd.openxmlformats-officedocument.custom-properties+xml"/>
  <Override PartName="/docProps/core.xml" ContentType="application/vnd.openxmlformats-package.core-properties+xml"/>
  <Override PartName="/ppt/revisionInfo.xml" ContentType="application/vnd.ms-powerpoint.revisioninfo+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2"/>
    <p:sldId id="350" r:id="rId3"/>
    <p:sldId id="335" r:id="rId4"/>
    <p:sldId id="333" r:id="rId5"/>
    <p:sldId id="258" r:id="rId6"/>
    <p:sldId id="343" r:id="rId7"/>
    <p:sldId id="337" r:id="rId8"/>
    <p:sldId id="328" r:id="rId9"/>
    <p:sldId id="332" r:id="rId10"/>
    <p:sldId id="322" r:id="rId11"/>
    <p:sldId id="325" r:id="rId12"/>
    <p:sldId id="324" r:id="rId13"/>
    <p:sldId id="263" r:id="rId14"/>
    <p:sldId id="348" r:id="rId15"/>
    <p:sldId id="346" r:id="rId16"/>
    <p:sldId id="347" r:id="rId17"/>
    <p:sldId id="338" r:id="rId18"/>
    <p:sldId id="339" r:id="rId19"/>
    <p:sldId id="340" r:id="rId20"/>
    <p:sldId id="341" r:id="rId21"/>
    <p:sldId id="270" r:id="rId22"/>
    <p:sldId id="349" r:id="rId23"/>
    <p:sldId id="265" r:id="rId24"/>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C89B"/>
    <a:srgbClr val="EAEBCE"/>
    <a:srgbClr val="151C0B"/>
    <a:srgbClr val="161B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B2B9DA-BD7F-4DBF-9B66-6868CA369C09}" v="6" dt="2025-07-23T10:54:09.79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822" autoAdjust="0"/>
  </p:normalViewPr>
  <p:slideViewPr>
    <p:cSldViewPr>
      <p:cViewPr>
        <p:scale>
          <a:sx n="66" d="100"/>
          <a:sy n="66" d="100"/>
        </p:scale>
        <p:origin x="644" y="36"/>
      </p:cViewPr>
      <p:guideLst>
        <p:guide orient="horz" pos="2880"/>
        <p:guide pos="2160"/>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FF88CE0B-6D09-4A14-9D30-5C5565FA87DA}" type="datetimeFigureOut">
              <a:rPr lang="en-US" smtClean="0"/>
              <a:t>8/11/2025</a:t>
            </a:fld>
            <a:endParaRPr lang="en-US"/>
          </a:p>
        </p:txBody>
      </p:sp>
      <p:sp>
        <p:nvSpPr>
          <p:cNvPr id="4" name="Slide Image Placeholder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9762A66C-5186-4DA1-B365-9DB5AA9F967D}" type="slidenum">
              <a:rPr lang="en-US" smtClean="0"/>
              <a:t>‹#›</a:t>
            </a:fld>
            <a:endParaRPr lang="en-US"/>
          </a:p>
        </p:txBody>
      </p:sp>
    </p:spTree>
    <p:extLst>
      <p:ext uri="{BB962C8B-B14F-4D97-AF65-F5344CB8AC3E}">
        <p14:creationId xmlns:p14="http://schemas.microsoft.com/office/powerpoint/2010/main" val="3391263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762A66C-5186-4DA1-B365-9DB5AA9F967D}" type="slidenum">
              <a:rPr lang="en-US" smtClean="0"/>
              <a:t>4</a:t>
            </a:fld>
            <a:endParaRPr lang="en-US"/>
          </a:p>
        </p:txBody>
      </p:sp>
    </p:spTree>
    <p:extLst>
      <p:ext uri="{BB962C8B-B14F-4D97-AF65-F5344CB8AC3E}">
        <p14:creationId xmlns:p14="http://schemas.microsoft.com/office/powerpoint/2010/main" val="3534878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762A66C-5186-4DA1-B365-9DB5AA9F967D}" type="slidenum">
              <a:rPr lang="en-US" smtClean="0"/>
              <a:t>11</a:t>
            </a:fld>
            <a:endParaRPr lang="en-US"/>
          </a:p>
        </p:txBody>
      </p:sp>
    </p:spTree>
    <p:extLst>
      <p:ext uri="{BB962C8B-B14F-4D97-AF65-F5344CB8AC3E}">
        <p14:creationId xmlns:p14="http://schemas.microsoft.com/office/powerpoint/2010/main" val="3518334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3200" b="1" i="0">
                <a:solidFill>
                  <a:srgbClr val="283118"/>
                </a:solidFill>
                <a:latin typeface="Arial"/>
                <a:cs typeface="Aria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1400" b="0" i="0">
                <a:solidFill>
                  <a:srgbClr val="283118"/>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8/11/2025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283118"/>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400" b="0" i="0">
                <a:solidFill>
                  <a:srgbClr val="283118"/>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8/11/2025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283118"/>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8/11/2025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283118"/>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8/11/2025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8/11/2025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and Content">
    <p:bg>
      <p:bgPr>
        <a:solidFill>
          <a:srgbClr val="F0EEE9">
            <a:alpha val="59774"/>
          </a:srgb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D3238C2-91E2-8DD7-0CA7-24625A19FEDF}"/>
              </a:ext>
            </a:extLst>
          </p:cNvPr>
          <p:cNvSpPr/>
          <p:nvPr userDrawn="1"/>
        </p:nvSpPr>
        <p:spPr>
          <a:xfrm>
            <a:off x="0" y="0"/>
            <a:ext cx="12192000" cy="6858000"/>
          </a:xfrm>
          <a:prstGeom prst="rect">
            <a:avLst/>
          </a:prstGeom>
          <a:solidFill>
            <a:srgbClr val="EBE8CE">
              <a:alpha val="19926"/>
            </a:srgb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001"/>
          </a:p>
        </p:txBody>
      </p:sp>
      <p:sp>
        <p:nvSpPr>
          <p:cNvPr id="2" name="Rectangle 1">
            <a:extLst>
              <a:ext uri="{FF2B5EF4-FFF2-40B4-BE49-F238E27FC236}">
                <a16:creationId xmlns:a16="http://schemas.microsoft.com/office/drawing/2014/main" id="{E8E25E05-6304-B1EF-22AF-21C815FA2D65}"/>
              </a:ext>
            </a:extLst>
          </p:cNvPr>
          <p:cNvSpPr/>
          <p:nvPr userDrawn="1"/>
        </p:nvSpPr>
        <p:spPr>
          <a:xfrm>
            <a:off x="6095999" y="0"/>
            <a:ext cx="6096000" cy="6858000"/>
          </a:xfrm>
          <a:prstGeom prst="rect">
            <a:avLst/>
          </a:prstGeom>
          <a:solidFill>
            <a:srgbClr val="141C0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001" dirty="0"/>
          </a:p>
        </p:txBody>
      </p:sp>
      <p:sp>
        <p:nvSpPr>
          <p:cNvPr id="4" name="Title 1">
            <a:extLst>
              <a:ext uri="{FF2B5EF4-FFF2-40B4-BE49-F238E27FC236}">
                <a16:creationId xmlns:a16="http://schemas.microsoft.com/office/drawing/2014/main" id="{D669F1F6-22DA-174C-D6B9-36B964293FB3}"/>
              </a:ext>
            </a:extLst>
          </p:cNvPr>
          <p:cNvSpPr>
            <a:spLocks noGrp="1"/>
          </p:cNvSpPr>
          <p:nvPr>
            <p:ph type="title" hasCustomPrompt="1"/>
          </p:nvPr>
        </p:nvSpPr>
        <p:spPr>
          <a:xfrm>
            <a:off x="943465" y="2000398"/>
            <a:ext cx="3800040" cy="1325563"/>
          </a:xfrm>
        </p:spPr>
        <p:txBody>
          <a:bodyPr anchor="t">
            <a:normAutofit/>
          </a:bodyPr>
          <a:lstStyle>
            <a:lvl1pPr>
              <a:defRPr lang="en-001" sz="3200" kern="1200" dirty="0">
                <a:solidFill>
                  <a:srgbClr val="141C0B"/>
                </a:solidFill>
                <a:latin typeface="Adapter Arabic Display Extralig" panose="020D0303040300000004" pitchFamily="34" charset="-78"/>
                <a:ea typeface="+mn-ea"/>
                <a:cs typeface="Adapter Arabic Display Extralig" panose="020D0303040300000004" pitchFamily="34" charset="-78"/>
              </a:defRPr>
            </a:lvl1pPr>
          </a:lstStyle>
          <a:p>
            <a:r>
              <a:rPr lang="en-US" dirty="0"/>
              <a:t>CLICK TO EDIT TITLE STYLE</a:t>
            </a:r>
            <a:endParaRPr lang="en-001" dirty="0"/>
          </a:p>
        </p:txBody>
      </p:sp>
    </p:spTree>
    <p:extLst>
      <p:ext uri="{BB962C8B-B14F-4D97-AF65-F5344CB8AC3E}">
        <p14:creationId xmlns:p14="http://schemas.microsoft.com/office/powerpoint/2010/main" val="2031055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rgbClr val="F0EEE9">
            <a:alpha val="59774"/>
          </a:srgb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D3238C2-91E2-8DD7-0CA7-24625A19FEDF}"/>
              </a:ext>
            </a:extLst>
          </p:cNvPr>
          <p:cNvSpPr/>
          <p:nvPr userDrawn="1"/>
        </p:nvSpPr>
        <p:spPr>
          <a:xfrm>
            <a:off x="0" y="0"/>
            <a:ext cx="12192000" cy="6858000"/>
          </a:xfrm>
          <a:prstGeom prst="rect">
            <a:avLst/>
          </a:prstGeom>
          <a:solidFill>
            <a:srgbClr val="EBE8CE">
              <a:alpha val="19926"/>
            </a:srgb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001"/>
          </a:p>
        </p:txBody>
      </p:sp>
      <p:sp>
        <p:nvSpPr>
          <p:cNvPr id="11" name="Title 1">
            <a:extLst>
              <a:ext uri="{FF2B5EF4-FFF2-40B4-BE49-F238E27FC236}">
                <a16:creationId xmlns:a16="http://schemas.microsoft.com/office/drawing/2014/main" id="{705EBA1F-880D-36DA-B6DE-C3C69A03C246}"/>
              </a:ext>
            </a:extLst>
          </p:cNvPr>
          <p:cNvSpPr>
            <a:spLocks noGrp="1"/>
          </p:cNvSpPr>
          <p:nvPr>
            <p:ph type="title" hasCustomPrompt="1"/>
          </p:nvPr>
        </p:nvSpPr>
        <p:spPr>
          <a:xfrm>
            <a:off x="376544" y="949128"/>
            <a:ext cx="3800040" cy="1325563"/>
          </a:xfrm>
        </p:spPr>
        <p:txBody>
          <a:bodyPr anchor="t">
            <a:normAutofit/>
          </a:bodyPr>
          <a:lstStyle>
            <a:lvl1pPr>
              <a:defRPr lang="en-001" sz="3200" kern="1200" dirty="0">
                <a:solidFill>
                  <a:srgbClr val="141C0B"/>
                </a:solidFill>
                <a:latin typeface="Adapter Arabic Display Extralig" panose="020D0303040300000004" pitchFamily="34" charset="-78"/>
                <a:ea typeface="+mn-ea"/>
                <a:cs typeface="Adapter Arabic Display Extralig" panose="020D0303040300000004" pitchFamily="34" charset="-78"/>
              </a:defRPr>
            </a:lvl1pPr>
          </a:lstStyle>
          <a:p>
            <a:r>
              <a:rPr lang="en-US" dirty="0"/>
              <a:t>CLICK TO EDIT TITLE STYLE</a:t>
            </a:r>
            <a:endParaRPr lang="en-001" dirty="0"/>
          </a:p>
        </p:txBody>
      </p:sp>
    </p:spTree>
    <p:extLst>
      <p:ext uri="{BB962C8B-B14F-4D97-AF65-F5344CB8AC3E}">
        <p14:creationId xmlns:p14="http://schemas.microsoft.com/office/powerpoint/2010/main" val="2913717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78A85D8-389B-0CBB-C67A-B60F2D9AD908}"/>
              </a:ext>
            </a:extLst>
          </p:cNvPr>
          <p:cNvSpPr/>
          <p:nvPr userDrawn="1"/>
        </p:nvSpPr>
        <p:spPr>
          <a:xfrm>
            <a:off x="0" y="0"/>
            <a:ext cx="12192000" cy="6858000"/>
          </a:xfrm>
          <a:prstGeom prst="rect">
            <a:avLst/>
          </a:prstGeom>
          <a:solidFill>
            <a:srgbClr val="EBE8CE"/>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001"/>
          </a:p>
        </p:txBody>
      </p:sp>
      <p:pic>
        <p:nvPicPr>
          <p:cNvPr id="11" name="Picture 10" descr="A person on a golf course&#10;&#10;Description automatically generated">
            <a:extLst>
              <a:ext uri="{FF2B5EF4-FFF2-40B4-BE49-F238E27FC236}">
                <a16:creationId xmlns:a16="http://schemas.microsoft.com/office/drawing/2014/main" id="{D7347B4B-F6DD-556C-3C88-7BED2550C463}"/>
              </a:ext>
            </a:extLst>
          </p:cNvPr>
          <p:cNvPicPr>
            <a:picLocks noChangeAspect="1"/>
          </p:cNvPicPr>
          <p:nvPr userDrawn="1"/>
        </p:nvPicPr>
        <p:blipFill rotWithShape="1">
          <a:blip r:embed="rId2"/>
          <a:srcRect l="1359" r="59187"/>
          <a:stretch/>
        </p:blipFill>
        <p:spPr>
          <a:xfrm>
            <a:off x="7562141" y="640080"/>
            <a:ext cx="3917096" cy="5577840"/>
          </a:xfrm>
          <a:prstGeom prst="rect">
            <a:avLst/>
          </a:prstGeom>
        </p:spPr>
      </p:pic>
      <p:sp>
        <p:nvSpPr>
          <p:cNvPr id="3" name="Date Placeholder 2">
            <a:extLst>
              <a:ext uri="{FF2B5EF4-FFF2-40B4-BE49-F238E27FC236}">
                <a16:creationId xmlns:a16="http://schemas.microsoft.com/office/drawing/2014/main" id="{96BAC836-74F2-442A-7D12-A60282541D41}"/>
              </a:ext>
            </a:extLst>
          </p:cNvPr>
          <p:cNvSpPr>
            <a:spLocks noGrp="1"/>
          </p:cNvSpPr>
          <p:nvPr>
            <p:ph type="dt" sz="half" idx="10"/>
          </p:nvPr>
        </p:nvSpPr>
        <p:spPr/>
        <p:txBody>
          <a:bodyPr/>
          <a:lstStyle/>
          <a:p>
            <a:fld id="{48BFA04B-40F9-5248-AECE-1C707DCE01D8}" type="datetimeFigureOut">
              <a:rPr lang="en-001" smtClean="0"/>
              <a:t>08/11/2025</a:t>
            </a:fld>
            <a:endParaRPr lang="en-001"/>
          </a:p>
        </p:txBody>
      </p:sp>
      <p:sp>
        <p:nvSpPr>
          <p:cNvPr id="4" name="Footer Placeholder 3">
            <a:extLst>
              <a:ext uri="{FF2B5EF4-FFF2-40B4-BE49-F238E27FC236}">
                <a16:creationId xmlns:a16="http://schemas.microsoft.com/office/drawing/2014/main" id="{3CEEBA9A-924F-429E-2053-30CB62CAAD2D}"/>
              </a:ext>
            </a:extLst>
          </p:cNvPr>
          <p:cNvSpPr>
            <a:spLocks noGrp="1"/>
          </p:cNvSpPr>
          <p:nvPr>
            <p:ph type="ftr" sz="quarter" idx="11"/>
          </p:nvPr>
        </p:nvSpPr>
        <p:spPr/>
        <p:txBody>
          <a:bodyPr/>
          <a:lstStyle/>
          <a:p>
            <a:endParaRPr lang="en-001"/>
          </a:p>
        </p:txBody>
      </p:sp>
      <p:sp>
        <p:nvSpPr>
          <p:cNvPr id="5" name="Slide Number Placeholder 4">
            <a:extLst>
              <a:ext uri="{FF2B5EF4-FFF2-40B4-BE49-F238E27FC236}">
                <a16:creationId xmlns:a16="http://schemas.microsoft.com/office/drawing/2014/main" id="{113CB6C7-1A59-D561-A12E-A3EBFF643D94}"/>
              </a:ext>
            </a:extLst>
          </p:cNvPr>
          <p:cNvSpPr>
            <a:spLocks noGrp="1"/>
          </p:cNvSpPr>
          <p:nvPr>
            <p:ph type="sldNum" sz="quarter" idx="12"/>
          </p:nvPr>
        </p:nvSpPr>
        <p:spPr/>
        <p:txBody>
          <a:bodyPr/>
          <a:lstStyle/>
          <a:p>
            <a:fld id="{8E456258-A8BC-0243-9DA1-281EEE2BFF34}" type="slidenum">
              <a:rPr lang="en-001" smtClean="0"/>
              <a:t>‹#›</a:t>
            </a:fld>
            <a:endParaRPr lang="en-001"/>
          </a:p>
        </p:txBody>
      </p:sp>
      <p:sp>
        <p:nvSpPr>
          <p:cNvPr id="12" name="Title 1">
            <a:extLst>
              <a:ext uri="{FF2B5EF4-FFF2-40B4-BE49-F238E27FC236}">
                <a16:creationId xmlns:a16="http://schemas.microsoft.com/office/drawing/2014/main" id="{A7411C49-638E-9F31-AFFD-07F13FD4B7F3}"/>
              </a:ext>
            </a:extLst>
          </p:cNvPr>
          <p:cNvSpPr>
            <a:spLocks noGrp="1"/>
          </p:cNvSpPr>
          <p:nvPr>
            <p:ph type="title" hasCustomPrompt="1"/>
          </p:nvPr>
        </p:nvSpPr>
        <p:spPr>
          <a:xfrm>
            <a:off x="376544" y="974985"/>
            <a:ext cx="4763867" cy="813482"/>
          </a:xfrm>
        </p:spPr>
        <p:txBody>
          <a:bodyPr anchor="t">
            <a:normAutofit/>
          </a:bodyPr>
          <a:lstStyle>
            <a:lvl1pPr>
              <a:defRPr lang="en-001" sz="3200" kern="1200" dirty="0">
                <a:solidFill>
                  <a:srgbClr val="1C252B"/>
                </a:solidFill>
                <a:latin typeface="Adapter Arabic Display Extralig" panose="020D0303040300000004" pitchFamily="34" charset="-78"/>
                <a:ea typeface="Fedra Sans AL Book" pitchFamily="2" charset="77"/>
                <a:cs typeface="Adapter Arabic Display Extralig" panose="020D0303040300000004" pitchFamily="34" charset="-78"/>
              </a:defRPr>
            </a:lvl1pPr>
          </a:lstStyle>
          <a:p>
            <a:r>
              <a:rPr lang="en-US" dirty="0"/>
              <a:t>CLICK TO EDIT TITLE</a:t>
            </a:r>
            <a:endParaRPr lang="en-001" dirty="0"/>
          </a:p>
        </p:txBody>
      </p:sp>
    </p:spTree>
    <p:extLst>
      <p:ext uri="{BB962C8B-B14F-4D97-AF65-F5344CB8AC3E}">
        <p14:creationId xmlns:p14="http://schemas.microsoft.com/office/powerpoint/2010/main" val="764234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EAE8CE"/>
          </a:solidFill>
        </p:spPr>
        <p:txBody>
          <a:bodyPr wrap="square" lIns="0" tIns="0" rIns="0" bIns="0" rtlCol="0"/>
          <a:lstStyle/>
          <a:p>
            <a:endParaRPr/>
          </a:p>
        </p:txBody>
      </p:sp>
      <p:sp>
        <p:nvSpPr>
          <p:cNvPr id="2" name="Holder 2"/>
          <p:cNvSpPr>
            <a:spLocks noGrp="1"/>
          </p:cNvSpPr>
          <p:nvPr>
            <p:ph type="title"/>
          </p:nvPr>
        </p:nvSpPr>
        <p:spPr>
          <a:xfrm>
            <a:off x="3285744" y="275082"/>
            <a:ext cx="5620511" cy="513715"/>
          </a:xfrm>
          <a:prstGeom prst="rect">
            <a:avLst/>
          </a:prstGeom>
        </p:spPr>
        <p:txBody>
          <a:bodyPr wrap="square" lIns="0" tIns="0" rIns="0" bIns="0">
            <a:spAutoFit/>
          </a:bodyPr>
          <a:lstStyle>
            <a:lvl1pPr>
              <a:defRPr sz="3200" b="1" i="0">
                <a:solidFill>
                  <a:srgbClr val="283118"/>
                </a:solidFill>
                <a:latin typeface="Arial"/>
                <a:cs typeface="Arial"/>
              </a:defRPr>
            </a:lvl1pPr>
          </a:lstStyle>
          <a:p>
            <a:endParaRPr/>
          </a:p>
        </p:txBody>
      </p:sp>
      <p:sp>
        <p:nvSpPr>
          <p:cNvPr id="3" name="Holder 3"/>
          <p:cNvSpPr>
            <a:spLocks noGrp="1"/>
          </p:cNvSpPr>
          <p:nvPr>
            <p:ph type="body" idx="1"/>
          </p:nvPr>
        </p:nvSpPr>
        <p:spPr>
          <a:xfrm>
            <a:off x="459130" y="1287881"/>
            <a:ext cx="11148695" cy="3867150"/>
          </a:xfrm>
          <a:prstGeom prst="rect">
            <a:avLst/>
          </a:prstGeom>
        </p:spPr>
        <p:txBody>
          <a:bodyPr wrap="square" lIns="0" tIns="0" rIns="0" bIns="0">
            <a:spAutoFit/>
          </a:bodyPr>
          <a:lstStyle>
            <a:lvl1pPr>
              <a:defRPr sz="1400" b="0" i="0">
                <a:solidFill>
                  <a:srgbClr val="283118"/>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8/11/2025</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6.emf"/><Relationship Id="rId7" Type="http://schemas.openxmlformats.org/officeDocument/2006/relationships/image" Target="../media/image29.jpeg"/><Relationship Id="rId2" Type="http://schemas.openxmlformats.org/officeDocument/2006/relationships/image" Target="../media/image5.emf"/><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7.emf"/></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2.png"/><Relationship Id="rId7"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image" Target="../media/image22.png"/><Relationship Id="rId5" Type="http://schemas.openxmlformats.org/officeDocument/2006/relationships/image" Target="../media/image14.png"/><Relationship Id="rId10" Type="http://schemas.openxmlformats.org/officeDocument/2006/relationships/image" Target="../media/image21.png"/><Relationship Id="rId4" Type="http://schemas.openxmlformats.org/officeDocument/2006/relationships/image" Target="../media/image13.png"/><Relationship Id="rId9"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hyperlink" Target="mailto:golfreservations@shuralinks.com" TargetMode="External"/><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emf"/><Relationship Id="rId7"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8.jpg"/><Relationship Id="rId5" Type="http://schemas.openxmlformats.org/officeDocument/2006/relationships/image" Target="../media/image7.emf"/><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EAE8CE"/>
          </a:solidFill>
        </p:spPr>
        <p:txBody>
          <a:bodyPr wrap="square" lIns="0" tIns="0" rIns="0" bIns="0" rtlCol="0"/>
          <a:lstStyle/>
          <a:p>
            <a:endParaRPr/>
          </a:p>
        </p:txBody>
      </p:sp>
      <p:pic>
        <p:nvPicPr>
          <p:cNvPr id="3" name="object 3"/>
          <p:cNvPicPr/>
          <p:nvPr/>
        </p:nvPicPr>
        <p:blipFill>
          <a:blip r:embed="rId2" cstate="print"/>
          <a:stretch>
            <a:fillRect/>
          </a:stretch>
        </p:blipFill>
        <p:spPr>
          <a:xfrm>
            <a:off x="4313301" y="2289048"/>
            <a:ext cx="3565398" cy="227977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6511BA-C9C0-110D-7D37-9DAAF20CBE4F}"/>
              </a:ext>
            </a:extLst>
          </p:cNvPr>
          <p:cNvSpPr>
            <a:spLocks noGrp="1"/>
          </p:cNvSpPr>
          <p:nvPr>
            <p:ph type="title"/>
          </p:nvPr>
        </p:nvSpPr>
        <p:spPr>
          <a:xfrm>
            <a:off x="381000" y="419250"/>
            <a:ext cx="5867400" cy="813482"/>
          </a:xfrm>
        </p:spPr>
        <p:txBody>
          <a:bodyPr>
            <a:normAutofit fontScale="90000"/>
          </a:bodyPr>
          <a:lstStyle/>
          <a:p>
            <a:r>
              <a:rPr lang="en-US" dirty="0">
                <a:solidFill>
                  <a:srgbClr val="151C0B"/>
                </a:solidFill>
              </a:rPr>
              <a:t>Hotel</a:t>
            </a:r>
            <a:r>
              <a:rPr lang="en-US" spc="-35" dirty="0">
                <a:solidFill>
                  <a:srgbClr val="151C0B"/>
                </a:solidFill>
              </a:rPr>
              <a:t> </a:t>
            </a:r>
            <a:r>
              <a:rPr lang="en-US" dirty="0">
                <a:solidFill>
                  <a:srgbClr val="151C0B"/>
                </a:solidFill>
              </a:rPr>
              <a:t>Guest</a:t>
            </a:r>
            <a:r>
              <a:rPr lang="en-US" spc="-35" dirty="0">
                <a:solidFill>
                  <a:srgbClr val="151C0B"/>
                </a:solidFill>
              </a:rPr>
              <a:t> </a:t>
            </a:r>
            <a:r>
              <a:rPr lang="en-US" dirty="0"/>
              <a:t>Booking Procedures</a:t>
            </a:r>
            <a:endParaRPr lang="en-001" dirty="0"/>
          </a:p>
        </p:txBody>
      </p:sp>
      <p:sp>
        <p:nvSpPr>
          <p:cNvPr id="5" name="TextBox 4">
            <a:extLst>
              <a:ext uri="{FF2B5EF4-FFF2-40B4-BE49-F238E27FC236}">
                <a16:creationId xmlns:a16="http://schemas.microsoft.com/office/drawing/2014/main" id="{FD61D9A0-CE25-3F03-711E-8A693B5285AE}"/>
              </a:ext>
            </a:extLst>
          </p:cNvPr>
          <p:cNvSpPr txBox="1"/>
          <p:nvPr/>
        </p:nvSpPr>
        <p:spPr>
          <a:xfrm>
            <a:off x="283740" y="1232732"/>
            <a:ext cx="3357256" cy="738664"/>
          </a:xfrm>
          <a:prstGeom prst="rect">
            <a:avLst/>
          </a:prstGeom>
          <a:noFill/>
        </p:spPr>
        <p:txBody>
          <a:bodyPr wrap="square" rtlCol="0">
            <a:spAutoFit/>
          </a:bodyPr>
          <a:lstStyle/>
          <a:p>
            <a:r>
              <a:rPr lang="en-US" sz="1400" b="1" dirty="0">
                <a:latin typeface="Adapter Arabic Display Extralight" panose="020D0303040300000004" pitchFamily="34" charset="-78"/>
                <a:cs typeface="Adapter Arabic Display Extralight" panose="020D0303040300000004" pitchFamily="34" charset="-78"/>
              </a:rPr>
              <a:t>1. Guest Enquiry – Explain all services available to guests at Shura Links: </a:t>
            </a:r>
            <a:endParaRPr lang="en-001" sz="1400" b="1" dirty="0">
              <a:latin typeface="Adapter Arabic Display Extralight" panose="020D0303040300000004" pitchFamily="34" charset="-78"/>
              <a:cs typeface="Adapter Arabic Display Extralight" panose="020D0303040300000004" pitchFamily="34" charset="-78"/>
            </a:endParaRPr>
          </a:p>
        </p:txBody>
      </p:sp>
      <p:sp>
        <p:nvSpPr>
          <p:cNvPr id="6" name="object 5">
            <a:extLst>
              <a:ext uri="{FF2B5EF4-FFF2-40B4-BE49-F238E27FC236}">
                <a16:creationId xmlns:a16="http://schemas.microsoft.com/office/drawing/2014/main" id="{D7DEE61C-553E-4F9A-E339-12D301C43CD0}"/>
              </a:ext>
            </a:extLst>
          </p:cNvPr>
          <p:cNvSpPr txBox="1"/>
          <p:nvPr/>
        </p:nvSpPr>
        <p:spPr>
          <a:xfrm>
            <a:off x="381000" y="1969443"/>
            <a:ext cx="3810000" cy="1223412"/>
          </a:xfrm>
          <a:prstGeom prst="rect">
            <a:avLst/>
          </a:prstGeom>
        </p:spPr>
        <p:txBody>
          <a:bodyPr vert="horz" wrap="square" lIns="0" tIns="12700" rIns="0" bIns="0" rtlCol="0">
            <a:spAutoFit/>
          </a:bodyPr>
          <a:lstStyle/>
          <a:p>
            <a:pPr marL="241300" marR="5080" indent="-228600" algn="l">
              <a:spcBef>
                <a:spcPts val="100"/>
              </a:spcBef>
              <a:buFont typeface="+mj-lt"/>
              <a:buAutoNum type="alphaUcPeriod"/>
            </a:pPr>
            <a:r>
              <a:rPr sz="1100" dirty="0">
                <a:latin typeface="Adapter Arabic Display Extralig" panose="020D0303040300000004" pitchFamily="34" charset="-78"/>
                <a:cs typeface="Adapter Arabic Display Extralig" panose="020D0303040300000004" pitchFamily="34" charset="-78"/>
              </a:rPr>
              <a:t>Green Fee </a:t>
            </a:r>
            <a:endParaRPr lang="en-US" sz="1100" dirty="0">
              <a:latin typeface="Adapter Arabic Display Extralig" panose="020D0303040300000004" pitchFamily="34" charset="-78"/>
              <a:cs typeface="Adapter Arabic Display Extralig" panose="020D0303040300000004" pitchFamily="34" charset="-78"/>
            </a:endParaRPr>
          </a:p>
          <a:p>
            <a:pPr marL="241300" marR="5080" indent="-228600" algn="l">
              <a:spcBef>
                <a:spcPts val="100"/>
              </a:spcBef>
              <a:buFont typeface="+mj-lt"/>
              <a:buAutoNum type="alphaUcPeriod"/>
            </a:pPr>
            <a:r>
              <a:rPr sz="1100" dirty="0">
                <a:latin typeface="Adapter Arabic Display Extralig" panose="020D0303040300000004" pitchFamily="34" charset="-78"/>
                <a:cs typeface="Adapter Arabic Display Extralig" panose="020D0303040300000004" pitchFamily="34" charset="-78"/>
              </a:rPr>
              <a:t>Access to the golf course </a:t>
            </a:r>
            <a:endParaRPr lang="en-US" sz="1100" dirty="0">
              <a:latin typeface="Adapter Arabic Display Extralig" panose="020D0303040300000004" pitchFamily="34" charset="-78"/>
              <a:cs typeface="Adapter Arabic Display Extralig" panose="020D0303040300000004" pitchFamily="34" charset="-78"/>
            </a:endParaRPr>
          </a:p>
          <a:p>
            <a:pPr marL="241300" marR="5080" indent="-228600" algn="l">
              <a:spcBef>
                <a:spcPts val="100"/>
              </a:spcBef>
              <a:buFont typeface="+mj-lt"/>
              <a:buAutoNum type="alphaUcPeriod"/>
            </a:pPr>
            <a:r>
              <a:rPr sz="1100" dirty="0">
                <a:latin typeface="Adapter Arabic Display Extralig" panose="020D0303040300000004" pitchFamily="34" charset="-78"/>
                <a:cs typeface="Adapter Arabic Display Extralig" panose="020D0303040300000004" pitchFamily="34" charset="-78"/>
              </a:rPr>
              <a:t>Golf lesson</a:t>
            </a:r>
          </a:p>
          <a:p>
            <a:pPr marL="241300" marR="1550670" indent="-228600" algn="l">
              <a:buFont typeface="+mj-lt"/>
              <a:buAutoNum type="alphaUcPeriod"/>
            </a:pPr>
            <a:r>
              <a:rPr sz="1100" dirty="0">
                <a:latin typeface="Adapter Arabic Display Extralig" panose="020D0303040300000004" pitchFamily="34" charset="-78"/>
                <a:cs typeface="Adapter Arabic Display Extralig" panose="020D0303040300000004" pitchFamily="34" charset="-78"/>
              </a:rPr>
              <a:t>Access to practice</a:t>
            </a:r>
            <a:endParaRPr lang="en-US" sz="1100" dirty="0">
              <a:latin typeface="Adapter Arabic Display Extralig" panose="020D0303040300000004" pitchFamily="34" charset="-78"/>
              <a:cs typeface="Adapter Arabic Display Extralig" panose="020D0303040300000004" pitchFamily="34" charset="-78"/>
            </a:endParaRPr>
          </a:p>
          <a:p>
            <a:pPr marL="241300" marR="1550670" indent="-228600" algn="l">
              <a:buFont typeface="+mj-lt"/>
              <a:buAutoNum type="alphaUcPeriod"/>
            </a:pPr>
            <a:r>
              <a:rPr sz="1100" dirty="0">
                <a:latin typeface="Adapter Arabic Display Extralig" panose="020D0303040300000004" pitchFamily="34" charset="-78"/>
                <a:cs typeface="Adapter Arabic Display Extralig" panose="020D0303040300000004" pitchFamily="34" charset="-78"/>
              </a:rPr>
              <a:t>Putting the Course </a:t>
            </a:r>
            <a:endParaRPr lang="en-US" sz="1100" dirty="0">
              <a:latin typeface="Adapter Arabic Display Extralig" panose="020D0303040300000004" pitchFamily="34" charset="-78"/>
              <a:cs typeface="Adapter Arabic Display Extralig" panose="020D0303040300000004" pitchFamily="34" charset="-78"/>
            </a:endParaRPr>
          </a:p>
          <a:p>
            <a:pPr marL="241300" marR="1550670" indent="-228600" algn="l">
              <a:buFont typeface="+mj-lt"/>
              <a:buAutoNum type="alphaUcPeriod"/>
            </a:pPr>
            <a:r>
              <a:rPr sz="1100" dirty="0">
                <a:latin typeface="Adapter Arabic Display Extralig" panose="020D0303040300000004" pitchFamily="34" charset="-78"/>
                <a:cs typeface="Adapter Arabic Display Extralig" panose="020D0303040300000004" pitchFamily="34" charset="-78"/>
              </a:rPr>
              <a:t>Golf</a:t>
            </a:r>
            <a:r>
              <a:rPr lang="en-US" sz="1100" dirty="0">
                <a:latin typeface="Adapter Arabic Display Extralig" panose="020D0303040300000004" pitchFamily="34" charset="-78"/>
                <a:cs typeface="Adapter Arabic Display Extralig" panose="020D0303040300000004" pitchFamily="34" charset="-78"/>
              </a:rPr>
              <a:t> </a:t>
            </a:r>
            <a:r>
              <a:rPr sz="1100" dirty="0">
                <a:latin typeface="Adapter Arabic Display Extralig" panose="020D0303040300000004" pitchFamily="34" charset="-78"/>
                <a:cs typeface="Adapter Arabic Display Extralig" panose="020D0303040300000004" pitchFamily="34" charset="-78"/>
              </a:rPr>
              <a:t>Shop</a:t>
            </a:r>
            <a:endParaRPr lang="en-US" sz="1100" dirty="0">
              <a:latin typeface="Adapter Arabic Display Extralig" panose="020D0303040300000004" pitchFamily="34" charset="-78"/>
              <a:cs typeface="Adapter Arabic Display Extralig" panose="020D0303040300000004" pitchFamily="34" charset="-78"/>
            </a:endParaRPr>
          </a:p>
          <a:p>
            <a:pPr marL="241300" marR="1550670" indent="-228600" algn="l">
              <a:buFont typeface="+mj-lt"/>
              <a:buAutoNum type="alphaUcPeriod"/>
            </a:pPr>
            <a:r>
              <a:rPr sz="1100" dirty="0">
                <a:latin typeface="Adapter Arabic Display Extralig" panose="020D0303040300000004" pitchFamily="34" charset="-78"/>
                <a:cs typeface="Adapter Arabic Display Extralig" panose="020D0303040300000004" pitchFamily="34" charset="-78"/>
              </a:rPr>
              <a:t>Clubhouse</a:t>
            </a:r>
            <a:r>
              <a:rPr lang="en-US" sz="1100" dirty="0">
                <a:latin typeface="Adapter Arabic Display Extralig" panose="020D0303040300000004" pitchFamily="34" charset="-78"/>
                <a:cs typeface="Adapter Arabic Display Extralig" panose="020D0303040300000004" pitchFamily="34" charset="-78"/>
              </a:rPr>
              <a:t> (GYM not included)</a:t>
            </a:r>
            <a:endParaRPr sz="1400" dirty="0">
              <a:latin typeface="Arial"/>
              <a:cs typeface="Arial"/>
            </a:endParaRPr>
          </a:p>
        </p:txBody>
      </p:sp>
      <p:sp>
        <p:nvSpPr>
          <p:cNvPr id="7" name="TextBox 6">
            <a:extLst>
              <a:ext uri="{FF2B5EF4-FFF2-40B4-BE49-F238E27FC236}">
                <a16:creationId xmlns:a16="http://schemas.microsoft.com/office/drawing/2014/main" id="{0A2AB110-4C74-AFCD-54FB-2CE4E663A692}"/>
              </a:ext>
            </a:extLst>
          </p:cNvPr>
          <p:cNvSpPr txBox="1"/>
          <p:nvPr/>
        </p:nvSpPr>
        <p:spPr>
          <a:xfrm>
            <a:off x="283740" y="3301443"/>
            <a:ext cx="3357256" cy="523220"/>
          </a:xfrm>
          <a:prstGeom prst="rect">
            <a:avLst/>
          </a:prstGeom>
          <a:noFill/>
        </p:spPr>
        <p:txBody>
          <a:bodyPr wrap="square" rtlCol="0">
            <a:spAutoFit/>
          </a:bodyPr>
          <a:lstStyle/>
          <a:p>
            <a:r>
              <a:rPr lang="en-US" sz="1400" b="1" dirty="0">
                <a:latin typeface="Adapter Arabic Display Extralight" panose="020D0303040300000004" pitchFamily="34" charset="-78"/>
                <a:cs typeface="Adapter Arabic Display Extralight" panose="020D0303040300000004" pitchFamily="34" charset="-78"/>
              </a:rPr>
              <a:t>2. Enquire which services the guest requires:</a:t>
            </a:r>
            <a:endParaRPr lang="en-001" sz="1400" b="1" dirty="0">
              <a:latin typeface="Adapter Arabic Display Extralight" panose="020D0303040300000004" pitchFamily="34" charset="-78"/>
              <a:cs typeface="Adapter Arabic Display Extralight" panose="020D0303040300000004" pitchFamily="34" charset="-78"/>
            </a:endParaRPr>
          </a:p>
        </p:txBody>
      </p:sp>
      <p:sp>
        <p:nvSpPr>
          <p:cNvPr id="9" name="TextBox 8">
            <a:extLst>
              <a:ext uri="{FF2B5EF4-FFF2-40B4-BE49-F238E27FC236}">
                <a16:creationId xmlns:a16="http://schemas.microsoft.com/office/drawing/2014/main" id="{5FF448FF-27C4-3A5B-008C-5CA83DEB566F}"/>
              </a:ext>
            </a:extLst>
          </p:cNvPr>
          <p:cNvSpPr txBox="1"/>
          <p:nvPr/>
        </p:nvSpPr>
        <p:spPr>
          <a:xfrm>
            <a:off x="270642" y="3824663"/>
            <a:ext cx="3688491" cy="1810752"/>
          </a:xfrm>
          <a:prstGeom prst="rect">
            <a:avLst/>
          </a:prstGeom>
          <a:noFill/>
        </p:spPr>
        <p:txBody>
          <a:bodyPr wrap="square">
            <a:spAutoFit/>
          </a:bodyPr>
          <a:lstStyle/>
          <a:p>
            <a:pPr marL="241300" marR="401955" indent="-228600">
              <a:spcBef>
                <a:spcPts val="100"/>
              </a:spcBef>
              <a:buFont typeface="+mj-lt"/>
              <a:buAutoNum type="alphaUcPeriod"/>
            </a:pPr>
            <a:r>
              <a:rPr lang="en-US" sz="1100" dirty="0">
                <a:latin typeface="Adapter Arabic Display Extralig" panose="020D0303040300000004" pitchFamily="34" charset="-78"/>
                <a:cs typeface="Adapter Arabic Display Extralig" panose="020D0303040300000004" pitchFamily="34" charset="-78"/>
              </a:rPr>
              <a:t>Green Fee – Explain rates, handicap requirements, when (day/time), Number of players, Rental Clubs required? </a:t>
            </a:r>
          </a:p>
          <a:p>
            <a:pPr marL="241300" marR="401955" indent="-228600">
              <a:spcBef>
                <a:spcPts val="100"/>
              </a:spcBef>
              <a:buFont typeface="+mj-lt"/>
              <a:buAutoNum type="alphaUcPeriod"/>
            </a:pPr>
            <a:r>
              <a:rPr lang="en-US" sz="1100" dirty="0">
                <a:latin typeface="Adapter Arabic Display Extralig" panose="020D0303040300000004" pitchFamily="34" charset="-78"/>
                <a:cs typeface="Adapter Arabic Display Extralig" panose="020D0303040300000004" pitchFamily="34" charset="-78"/>
              </a:rPr>
              <a:t>Golf Lesson – When (day/time), duration, Type (individual, group, family), Ability (experienced/beginner).</a:t>
            </a:r>
          </a:p>
          <a:p>
            <a:pPr marL="241300" marR="401955" indent="-228600">
              <a:spcBef>
                <a:spcPts val="100"/>
              </a:spcBef>
              <a:buFont typeface="+mj-lt"/>
              <a:buAutoNum type="alphaUcPeriod"/>
            </a:pPr>
            <a:r>
              <a:rPr lang="en-US" sz="1100" dirty="0">
                <a:latin typeface="Adapter Arabic Display Extralig" panose="020D0303040300000004" pitchFamily="34" charset="-78"/>
                <a:cs typeface="Adapter Arabic Display Extralig" panose="020D0303040300000004" pitchFamily="34" charset="-78"/>
              </a:rPr>
              <a:t> Practice, Putting Course, Golf Shop &amp; Clubhouse     No reservations required, guests can come at a time to suit them.</a:t>
            </a:r>
          </a:p>
          <a:p>
            <a:pPr marL="241300" marR="401955" indent="-228600">
              <a:spcBef>
                <a:spcPts val="100"/>
              </a:spcBef>
              <a:buFont typeface="+mj-lt"/>
              <a:buAutoNum type="alphaUcPeriod"/>
            </a:pPr>
            <a:endParaRPr lang="en-US" sz="1100" dirty="0">
              <a:latin typeface="Adapter Arabic Display Extralig" panose="020D0303040300000004" pitchFamily="34" charset="-78"/>
              <a:cs typeface="Adapter Arabic Display Extralig" panose="020D0303040300000004" pitchFamily="34" charset="-78"/>
            </a:endParaRPr>
          </a:p>
        </p:txBody>
      </p:sp>
      <p:sp>
        <p:nvSpPr>
          <p:cNvPr id="11" name="TextBox 10">
            <a:extLst>
              <a:ext uri="{FF2B5EF4-FFF2-40B4-BE49-F238E27FC236}">
                <a16:creationId xmlns:a16="http://schemas.microsoft.com/office/drawing/2014/main" id="{917A3ED9-310F-E30E-D830-8C16448B985C}"/>
              </a:ext>
            </a:extLst>
          </p:cNvPr>
          <p:cNvSpPr txBox="1"/>
          <p:nvPr/>
        </p:nvSpPr>
        <p:spPr>
          <a:xfrm>
            <a:off x="4020164" y="1232732"/>
            <a:ext cx="3347424" cy="1169551"/>
          </a:xfrm>
          <a:prstGeom prst="rect">
            <a:avLst/>
          </a:prstGeom>
          <a:noFill/>
        </p:spPr>
        <p:txBody>
          <a:bodyPr wrap="square" rtlCol="0">
            <a:spAutoFit/>
          </a:bodyPr>
          <a:lstStyle/>
          <a:p>
            <a:r>
              <a:rPr lang="en-US" sz="1400" b="1" dirty="0">
                <a:latin typeface="Adapter Arabic Display Extralight" panose="020D0303040300000004" pitchFamily="34" charset="-78"/>
                <a:cs typeface="Adapter Arabic Display Extralight" panose="020D0303040300000004" pitchFamily="34" charset="-78"/>
              </a:rPr>
              <a:t>3. Call the golf reservations reception with the guest’s requirements: (Number to be shared) or email at golfreservations@shuralinks.com</a:t>
            </a:r>
          </a:p>
          <a:p>
            <a:endParaRPr lang="en-001" sz="1400" b="1" dirty="0">
              <a:latin typeface="Adapter Arabic Display Extralight" panose="020D0303040300000004" pitchFamily="34" charset="-78"/>
              <a:cs typeface="Adapter Arabic Display Extralight" panose="020D0303040300000004" pitchFamily="34" charset="-78"/>
            </a:endParaRPr>
          </a:p>
        </p:txBody>
      </p:sp>
      <p:sp>
        <p:nvSpPr>
          <p:cNvPr id="13" name="TextBox 12">
            <a:extLst>
              <a:ext uri="{FF2B5EF4-FFF2-40B4-BE49-F238E27FC236}">
                <a16:creationId xmlns:a16="http://schemas.microsoft.com/office/drawing/2014/main" id="{3738083A-669A-4CC1-D305-FF0E5013DC50}"/>
              </a:ext>
            </a:extLst>
          </p:cNvPr>
          <p:cNvSpPr txBox="1"/>
          <p:nvPr/>
        </p:nvSpPr>
        <p:spPr>
          <a:xfrm>
            <a:off x="3972231" y="2208874"/>
            <a:ext cx="3688491" cy="2777235"/>
          </a:xfrm>
          <a:prstGeom prst="rect">
            <a:avLst/>
          </a:prstGeom>
          <a:noFill/>
        </p:spPr>
        <p:txBody>
          <a:bodyPr wrap="square">
            <a:spAutoFit/>
          </a:bodyPr>
          <a:lstStyle/>
          <a:p>
            <a:pPr marL="241300" marR="401955" indent="-228600">
              <a:lnSpc>
                <a:spcPct val="100000"/>
              </a:lnSpc>
              <a:spcBef>
                <a:spcPts val="100"/>
              </a:spcBef>
              <a:buFont typeface="+mj-lt"/>
              <a:buAutoNum type="alphaUcPeriod"/>
            </a:pPr>
            <a:r>
              <a:rPr lang="en-US" sz="1100" dirty="0">
                <a:latin typeface="Adapter Arabic Display Extralig" panose="020D0303040300000004" pitchFamily="34" charset="-78"/>
                <a:cs typeface="Adapter Arabic Display Extralig" panose="020D0303040300000004" pitchFamily="34" charset="-78"/>
              </a:rPr>
              <a:t>Reservations will ask, what service the guest requires – a tee time or a golf lesson.</a:t>
            </a:r>
          </a:p>
          <a:p>
            <a:pPr marL="241300" marR="401955" indent="-228600">
              <a:lnSpc>
                <a:spcPct val="100000"/>
              </a:lnSpc>
              <a:spcBef>
                <a:spcPts val="100"/>
              </a:spcBef>
              <a:buFont typeface="+mj-lt"/>
              <a:buAutoNum type="alphaUcPeriod"/>
            </a:pPr>
            <a:r>
              <a:rPr lang="en-US" sz="1100" dirty="0">
                <a:latin typeface="Adapter Arabic Display Extralig" panose="020D0303040300000004" pitchFamily="34" charset="-78"/>
                <a:cs typeface="Adapter Arabic Display Extralig" panose="020D0303040300000004" pitchFamily="34" charset="-78"/>
              </a:rPr>
              <a:t>If a tee time is required, the reservation will inquire day/time and offer what is available as close to the request as possible. Once tee time is agreed, please inform names of all players, the hotel room number, rental club requirements, and if any non-golfers will be accompanying the guest.</a:t>
            </a:r>
          </a:p>
          <a:p>
            <a:pPr marL="241300" marR="401955" indent="-228600">
              <a:lnSpc>
                <a:spcPct val="135700"/>
              </a:lnSpc>
              <a:spcBef>
                <a:spcPts val="100"/>
              </a:spcBef>
              <a:buFont typeface="+mj-lt"/>
              <a:buAutoNum type="alphaUcPeriod"/>
            </a:pPr>
            <a:r>
              <a:rPr lang="en-US" sz="1100" dirty="0">
                <a:latin typeface="Adapter Arabic Display Extralig" panose="020D0303040300000004" pitchFamily="34" charset="-78"/>
                <a:cs typeface="Adapter Arabic Display Extralig" panose="020D0303040300000004" pitchFamily="34" charset="-78"/>
              </a:rPr>
              <a:t>If a golf lesson is requested, advise reservations of the type of lesson required and duration, day, and time. Once an appropriate time is agreed, reservations will be confirmed verbally in the first instance.</a:t>
            </a:r>
          </a:p>
        </p:txBody>
      </p:sp>
      <p:sp>
        <p:nvSpPr>
          <p:cNvPr id="14" name="TextBox 13">
            <a:extLst>
              <a:ext uri="{FF2B5EF4-FFF2-40B4-BE49-F238E27FC236}">
                <a16:creationId xmlns:a16="http://schemas.microsoft.com/office/drawing/2014/main" id="{044C8E3E-7097-3E62-7248-80B2883208A8}"/>
              </a:ext>
            </a:extLst>
          </p:cNvPr>
          <p:cNvSpPr txBox="1"/>
          <p:nvPr/>
        </p:nvSpPr>
        <p:spPr>
          <a:xfrm>
            <a:off x="4022349" y="4969265"/>
            <a:ext cx="3347424" cy="1169551"/>
          </a:xfrm>
          <a:prstGeom prst="rect">
            <a:avLst/>
          </a:prstGeom>
          <a:noFill/>
        </p:spPr>
        <p:txBody>
          <a:bodyPr wrap="square" rtlCol="0">
            <a:spAutoFit/>
          </a:bodyPr>
          <a:lstStyle/>
          <a:p>
            <a:pPr algn="l"/>
            <a:r>
              <a:rPr lang="en-US" sz="1400" b="1" dirty="0">
                <a:latin typeface="Adapter Arabic Display Extralight" panose="020D0303040300000004" pitchFamily="34" charset="-78"/>
                <a:cs typeface="Adapter Arabic Display Extralight" panose="020D0303040300000004" pitchFamily="34" charset="-78"/>
              </a:rPr>
              <a:t>4. Confirmation will then be sent via email from the Shura Links reservation team to the concierge at the hotel. This can then be communicated to the guest.</a:t>
            </a:r>
          </a:p>
          <a:p>
            <a:endParaRPr lang="en-001" sz="1400" b="1" dirty="0">
              <a:latin typeface="Adapter Arabic Display Extralight" panose="020D0303040300000004" pitchFamily="34" charset="-78"/>
              <a:cs typeface="Adapter Arabic Display Extralight" panose="020D0303040300000004" pitchFamily="34" charset="-78"/>
            </a:endParaRPr>
          </a:p>
        </p:txBody>
      </p:sp>
      <p:pic>
        <p:nvPicPr>
          <p:cNvPr id="4" name="Picture 3" descr="Two men on a golf course&#10;&#10;AI-generated content may be incorrect.">
            <a:extLst>
              <a:ext uri="{FF2B5EF4-FFF2-40B4-BE49-F238E27FC236}">
                <a16:creationId xmlns:a16="http://schemas.microsoft.com/office/drawing/2014/main" id="{69A5EB0D-F523-43EF-F8AE-2F09B98D5F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7149" y="578129"/>
            <a:ext cx="4211806" cy="5826254"/>
          </a:xfrm>
          <a:prstGeom prst="rect">
            <a:avLst/>
          </a:prstGeom>
        </p:spPr>
      </p:pic>
    </p:spTree>
    <p:extLst>
      <p:ext uri="{BB962C8B-B14F-4D97-AF65-F5344CB8AC3E}">
        <p14:creationId xmlns:p14="http://schemas.microsoft.com/office/powerpoint/2010/main" val="4223773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olf course with a body of water&#10;&#10;AI-generated content may be incorrect.">
            <a:extLst>
              <a:ext uri="{FF2B5EF4-FFF2-40B4-BE49-F238E27FC236}">
                <a16:creationId xmlns:a16="http://schemas.microsoft.com/office/drawing/2014/main" id="{B172A316-02A9-B99C-7A5F-774A5EEC98C0}"/>
              </a:ext>
            </a:extLst>
          </p:cNvPr>
          <p:cNvPicPr>
            <a:picLocks noChangeAspect="1"/>
          </p:cNvPicPr>
          <p:nvPr/>
        </p:nvPicPr>
        <p:blipFill>
          <a:blip r:embed="rId3" cstate="print">
            <a:extLst>
              <a:ext uri="{28A0092B-C50C-407E-A947-70E740481C1C}">
                <a14:useLocalDpi xmlns:a14="http://schemas.microsoft.com/office/drawing/2010/main" val="0"/>
              </a:ext>
            </a:extLst>
          </a:blip>
          <a:srcRect l="54825" t="155" r="69" b="2391"/>
          <a:stretch>
            <a:fillRect/>
          </a:stretch>
        </p:blipFill>
        <p:spPr>
          <a:xfrm>
            <a:off x="7567148" y="578129"/>
            <a:ext cx="4211807" cy="5826254"/>
          </a:xfrm>
          <a:prstGeom prst="rect">
            <a:avLst/>
          </a:prstGeom>
        </p:spPr>
      </p:pic>
      <p:sp>
        <p:nvSpPr>
          <p:cNvPr id="2" name="Title 1">
            <a:extLst>
              <a:ext uri="{FF2B5EF4-FFF2-40B4-BE49-F238E27FC236}">
                <a16:creationId xmlns:a16="http://schemas.microsoft.com/office/drawing/2014/main" id="{5864E00B-2A6F-5CC5-EDFC-AB34FA21C46B}"/>
              </a:ext>
            </a:extLst>
          </p:cNvPr>
          <p:cNvSpPr>
            <a:spLocks noGrp="1"/>
          </p:cNvSpPr>
          <p:nvPr>
            <p:ph type="title"/>
          </p:nvPr>
        </p:nvSpPr>
        <p:spPr>
          <a:xfrm>
            <a:off x="411441" y="608564"/>
            <a:ext cx="6481456" cy="1325563"/>
          </a:xfrm>
        </p:spPr>
        <p:txBody>
          <a:bodyPr>
            <a:normAutofit/>
          </a:bodyPr>
          <a:lstStyle/>
          <a:p>
            <a:r>
              <a:rPr lang="en-US" sz="2900" dirty="0"/>
              <a:t>Hotel Guest Booking Procedures</a:t>
            </a:r>
            <a:endParaRPr lang="en-001" sz="2900" dirty="0"/>
          </a:p>
        </p:txBody>
      </p:sp>
      <p:sp>
        <p:nvSpPr>
          <p:cNvPr id="3" name="TextBox 2">
            <a:extLst>
              <a:ext uri="{FF2B5EF4-FFF2-40B4-BE49-F238E27FC236}">
                <a16:creationId xmlns:a16="http://schemas.microsoft.com/office/drawing/2014/main" id="{88A18F8A-3614-693B-E136-0386BE37AD53}"/>
              </a:ext>
            </a:extLst>
          </p:cNvPr>
          <p:cNvSpPr txBox="1"/>
          <p:nvPr/>
        </p:nvSpPr>
        <p:spPr>
          <a:xfrm>
            <a:off x="413045" y="3033599"/>
            <a:ext cx="6330120" cy="954107"/>
          </a:xfrm>
          <a:prstGeom prst="rect">
            <a:avLst/>
          </a:prstGeom>
          <a:noFill/>
        </p:spPr>
        <p:txBody>
          <a:bodyPr wrap="square" rtlCol="0">
            <a:spAutoFit/>
          </a:bodyPr>
          <a:lstStyle/>
          <a:p>
            <a:r>
              <a:rPr lang="en-US" sz="1400" b="1" dirty="0">
                <a:latin typeface="Adapter Arabic Display Extralight" panose="020D0303040300000004" pitchFamily="34" charset="-78"/>
                <a:cs typeface="Adapter Arabic Display Extralight" panose="020D0303040300000004" pitchFamily="34" charset="-78"/>
              </a:rPr>
              <a:t>6. Payment for green fees can be charged back to the hotel by the guest. All other services, including lessons and retail, are required to be paid by the guest at the golf shop via credit card or cash.</a:t>
            </a:r>
          </a:p>
          <a:p>
            <a:endParaRPr lang="en-001" sz="1400" b="1" dirty="0">
              <a:solidFill>
                <a:srgbClr val="141C0B"/>
              </a:solidFill>
              <a:latin typeface="Adapter Arabic Display Extralight" panose="020D0303040300000004" pitchFamily="34" charset="-78"/>
              <a:ea typeface="Fedra Sans AL Demi" pitchFamily="2" charset="77"/>
              <a:cs typeface="Adapter Arabic Display Extralight" panose="020D0303040300000004" pitchFamily="34" charset="-78"/>
            </a:endParaRPr>
          </a:p>
        </p:txBody>
      </p:sp>
      <p:sp>
        <p:nvSpPr>
          <p:cNvPr id="8" name="TextBox 7">
            <a:extLst>
              <a:ext uri="{FF2B5EF4-FFF2-40B4-BE49-F238E27FC236}">
                <a16:creationId xmlns:a16="http://schemas.microsoft.com/office/drawing/2014/main" id="{404DBBEE-A4C7-EE7A-B19A-5B930EA871A5}"/>
              </a:ext>
            </a:extLst>
          </p:cNvPr>
          <p:cNvSpPr txBox="1"/>
          <p:nvPr/>
        </p:nvSpPr>
        <p:spPr>
          <a:xfrm>
            <a:off x="417056" y="3987706"/>
            <a:ext cx="6326109" cy="764312"/>
          </a:xfrm>
          <a:prstGeom prst="rect">
            <a:avLst/>
          </a:prstGeom>
          <a:noFill/>
        </p:spPr>
        <p:txBody>
          <a:bodyPr wrap="square" rtlCol="0">
            <a:spAutoFit/>
          </a:bodyPr>
          <a:lstStyle/>
          <a:p>
            <a:pPr marL="12700">
              <a:lnSpc>
                <a:spcPct val="100000"/>
              </a:lnSpc>
            </a:pPr>
            <a:r>
              <a:rPr lang="en-US" sz="1400" b="1" dirty="0">
                <a:latin typeface="Adapter Arabic Display Extralight" panose="020D0303040300000004" pitchFamily="34" charset="-78"/>
                <a:cs typeface="Adapter Arabic Display Extralight" panose="020D0303040300000004" pitchFamily="34" charset="-78"/>
              </a:rPr>
              <a:t>7. Guests may contact the golf reservations team or our PGA professional for more information or for more specific requirements</a:t>
            </a:r>
          </a:p>
          <a:p>
            <a:pPr marL="12700">
              <a:lnSpc>
                <a:spcPct val="100000"/>
              </a:lnSpc>
              <a:spcBef>
                <a:spcPts val="170"/>
              </a:spcBef>
            </a:pPr>
            <a:r>
              <a:rPr lang="en-US" sz="1400" b="1" dirty="0">
                <a:latin typeface="Adapter Arabic Display Extralight" panose="020D0303040300000004" pitchFamily="34" charset="-78"/>
                <a:cs typeface="Adapter Arabic Display Extralight" panose="020D0303040300000004" pitchFamily="34" charset="-78"/>
              </a:rPr>
              <a:t>regarding golf course access or golf lessons at the number provided.</a:t>
            </a:r>
          </a:p>
        </p:txBody>
      </p:sp>
      <p:sp>
        <p:nvSpPr>
          <p:cNvPr id="15" name="TextBox 14">
            <a:extLst>
              <a:ext uri="{FF2B5EF4-FFF2-40B4-BE49-F238E27FC236}">
                <a16:creationId xmlns:a16="http://schemas.microsoft.com/office/drawing/2014/main" id="{B9930940-CDDE-94DF-5526-2C16AF211A6B}"/>
              </a:ext>
            </a:extLst>
          </p:cNvPr>
          <p:cNvSpPr txBox="1"/>
          <p:nvPr/>
        </p:nvSpPr>
        <p:spPr>
          <a:xfrm>
            <a:off x="304800" y="1271346"/>
            <a:ext cx="6330120" cy="1590179"/>
          </a:xfrm>
          <a:prstGeom prst="rect">
            <a:avLst/>
          </a:prstGeom>
          <a:noFill/>
        </p:spPr>
        <p:txBody>
          <a:bodyPr wrap="square">
            <a:spAutoFit/>
          </a:bodyPr>
          <a:lstStyle/>
          <a:p>
            <a:pPr marL="12700">
              <a:lnSpc>
                <a:spcPct val="100000"/>
              </a:lnSpc>
              <a:tabLst>
                <a:tab pos="208915" algn="l"/>
              </a:tabLst>
            </a:pPr>
            <a:r>
              <a:rPr lang="en-US" sz="1400" b="1" dirty="0">
                <a:latin typeface="Adapter Arabic Display Extralight" panose="020D0303040300000004" pitchFamily="34" charset="-78"/>
                <a:cs typeface="Adapter Arabic Display Extralight" panose="020D0303040300000004" pitchFamily="34" charset="-78"/>
              </a:rPr>
              <a:t>5. The hotel concierge will then arrange a transfer for the guest (transfer details attached).</a:t>
            </a:r>
          </a:p>
          <a:p>
            <a:pPr marL="355600" lvl="1" indent="-342900">
              <a:lnSpc>
                <a:spcPct val="100000"/>
              </a:lnSpc>
              <a:spcBef>
                <a:spcPts val="770"/>
              </a:spcBef>
              <a:buAutoNum type="alphaLcParenR"/>
              <a:tabLst>
                <a:tab pos="355600" algn="l"/>
              </a:tabLst>
            </a:pPr>
            <a:r>
              <a:rPr lang="en-US" sz="1400" dirty="0">
                <a:latin typeface="Adapter Arabic Display Extralight" panose="020D0303040300000004" pitchFamily="34" charset="-78"/>
                <a:cs typeface="Adapter Arabic Display Extralight" panose="020D0303040300000004" pitchFamily="34" charset="-78"/>
              </a:rPr>
              <a:t>For a tee time reservation, the guest must arrive at the clubhouse a minimum of 40 minutes before tee time.</a:t>
            </a:r>
          </a:p>
          <a:p>
            <a:pPr marL="355600" lvl="1" indent="-342900">
              <a:lnSpc>
                <a:spcPct val="100000"/>
              </a:lnSpc>
              <a:spcBef>
                <a:spcPts val="770"/>
              </a:spcBef>
              <a:buAutoNum type="alphaLcParenR"/>
              <a:tabLst>
                <a:tab pos="355600" algn="l"/>
              </a:tabLst>
            </a:pPr>
            <a:r>
              <a:rPr lang="en-US" sz="1400" dirty="0">
                <a:latin typeface="Adapter Arabic Display Extralight" panose="020D0303040300000004" pitchFamily="34" charset="-78"/>
                <a:cs typeface="Adapter Arabic Display Extralight" panose="020D0303040300000004" pitchFamily="34" charset="-78"/>
              </a:rPr>
              <a:t>For a golf lesson, the guest must arrive a minimum of 15 minutes before the designated lesson time.</a:t>
            </a:r>
          </a:p>
        </p:txBody>
      </p:sp>
    </p:spTree>
    <p:extLst>
      <p:ext uri="{BB962C8B-B14F-4D97-AF65-F5344CB8AC3E}">
        <p14:creationId xmlns:p14="http://schemas.microsoft.com/office/powerpoint/2010/main" val="4101912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9C89B"/>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B115065-A5AC-44AE-476F-CEAAFD4B59E6}"/>
              </a:ext>
            </a:extLst>
          </p:cNvPr>
          <p:cNvSpPr/>
          <p:nvPr/>
        </p:nvSpPr>
        <p:spPr>
          <a:xfrm>
            <a:off x="0" y="1"/>
            <a:ext cx="12191999" cy="6857999"/>
          </a:xfrm>
          <a:prstGeom prst="rect">
            <a:avLst/>
          </a:prstGeom>
          <a:solidFill>
            <a:srgbClr val="B9C89B"/>
          </a:solidFill>
          <a:ln>
            <a:solidFill>
              <a:srgbClr val="B9C89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A8E9BC1-2D09-B316-6288-D6E6F26611B5}"/>
              </a:ext>
            </a:extLst>
          </p:cNvPr>
          <p:cNvSpPr>
            <a:spLocks noGrp="1"/>
          </p:cNvSpPr>
          <p:nvPr>
            <p:ph type="title"/>
          </p:nvPr>
        </p:nvSpPr>
        <p:spPr>
          <a:xfrm>
            <a:off x="6306884" y="787875"/>
            <a:ext cx="5445632" cy="1325563"/>
          </a:xfrm>
        </p:spPr>
        <p:txBody>
          <a:bodyPr/>
          <a:lstStyle/>
          <a:p>
            <a:r>
              <a:rPr lang="en-US" dirty="0"/>
              <a:t>Course</a:t>
            </a:r>
            <a:r>
              <a:rPr lang="en-US" spc="-175" dirty="0"/>
              <a:t> </a:t>
            </a:r>
            <a:r>
              <a:rPr lang="en-US" dirty="0"/>
              <a:t>Access</a:t>
            </a:r>
            <a:r>
              <a:rPr lang="en-US" spc="-55" dirty="0"/>
              <a:t> </a:t>
            </a:r>
            <a:r>
              <a:rPr lang="en-US" spc="-10" dirty="0"/>
              <a:t>Mobility</a:t>
            </a:r>
            <a:endParaRPr lang="en-001" dirty="0"/>
          </a:p>
        </p:txBody>
      </p:sp>
      <p:sp>
        <p:nvSpPr>
          <p:cNvPr id="3" name="TextBox 2">
            <a:extLst>
              <a:ext uri="{FF2B5EF4-FFF2-40B4-BE49-F238E27FC236}">
                <a16:creationId xmlns:a16="http://schemas.microsoft.com/office/drawing/2014/main" id="{3C0BAF69-2AEB-FD61-21AD-3ED5058F5500}"/>
              </a:ext>
            </a:extLst>
          </p:cNvPr>
          <p:cNvSpPr txBox="1"/>
          <p:nvPr/>
        </p:nvSpPr>
        <p:spPr>
          <a:xfrm>
            <a:off x="5175555" y="8839200"/>
            <a:ext cx="920445" cy="307777"/>
          </a:xfrm>
          <a:prstGeom prst="rect">
            <a:avLst/>
          </a:prstGeom>
          <a:noFill/>
        </p:spPr>
        <p:txBody>
          <a:bodyPr wrap="none" rtlCol="0">
            <a:spAutoFit/>
          </a:bodyPr>
          <a:lstStyle/>
          <a:p>
            <a:r>
              <a:rPr lang="en-001" sz="1400" b="1" dirty="0">
                <a:solidFill>
                  <a:srgbClr val="141C0B"/>
                </a:solidFill>
                <a:latin typeface="Adapter Arabic Display Extralight" panose="020D0303040300000004" pitchFamily="34" charset="-78"/>
                <a:ea typeface="Noto Sans SemBd" panose="020B0502040504020204" pitchFamily="34" charset="0"/>
                <a:cs typeface="Adapter Arabic Display Extralight" panose="020D0303040300000004" pitchFamily="34" charset="-78"/>
              </a:rPr>
              <a:t>Sub-title</a:t>
            </a:r>
          </a:p>
        </p:txBody>
      </p:sp>
      <p:pic>
        <p:nvPicPr>
          <p:cNvPr id="5" name="Picture 4" descr="A golf course with a body of water and a sunset&#10;&#10;Description automatically generated">
            <a:extLst>
              <a:ext uri="{FF2B5EF4-FFF2-40B4-BE49-F238E27FC236}">
                <a16:creationId xmlns:a16="http://schemas.microsoft.com/office/drawing/2014/main" id="{D62D84C5-1C08-B987-6CE8-397F419F20A2}"/>
              </a:ext>
            </a:extLst>
          </p:cNvPr>
          <p:cNvPicPr>
            <a:picLocks noChangeAspect="1"/>
          </p:cNvPicPr>
          <p:nvPr/>
        </p:nvPicPr>
        <p:blipFill rotWithShape="1">
          <a:blip r:embed="rId2"/>
          <a:srcRect l="165" r="36548"/>
          <a:stretch/>
        </p:blipFill>
        <p:spPr>
          <a:xfrm>
            <a:off x="578179" y="1371600"/>
            <a:ext cx="5132810" cy="4555222"/>
          </a:xfrm>
          <a:prstGeom prst="rect">
            <a:avLst/>
          </a:prstGeom>
        </p:spPr>
      </p:pic>
      <p:sp>
        <p:nvSpPr>
          <p:cNvPr id="8" name="TextBox 7">
            <a:extLst>
              <a:ext uri="{FF2B5EF4-FFF2-40B4-BE49-F238E27FC236}">
                <a16:creationId xmlns:a16="http://schemas.microsoft.com/office/drawing/2014/main" id="{BBB78086-540D-5142-87DA-74C851D3180D}"/>
              </a:ext>
            </a:extLst>
          </p:cNvPr>
          <p:cNvSpPr txBox="1"/>
          <p:nvPr/>
        </p:nvSpPr>
        <p:spPr>
          <a:xfrm>
            <a:off x="6172200" y="1450657"/>
            <a:ext cx="5715000" cy="4667945"/>
          </a:xfrm>
          <a:prstGeom prst="rect">
            <a:avLst/>
          </a:prstGeom>
          <a:noFill/>
        </p:spPr>
        <p:txBody>
          <a:bodyPr wrap="square">
            <a:spAutoFit/>
          </a:bodyPr>
          <a:lstStyle/>
          <a:p>
            <a:pPr marL="355600" marR="221615" indent="-343535">
              <a:lnSpc>
                <a:spcPct val="150000"/>
              </a:lnSpc>
              <a:spcBef>
                <a:spcPts val="100"/>
              </a:spcBef>
              <a:buFont typeface="Symbol"/>
              <a:buChar char=""/>
              <a:tabLst>
                <a:tab pos="355600" algn="l"/>
              </a:tabLst>
            </a:pPr>
            <a:r>
              <a:rPr lang="en-US" sz="1200" dirty="0">
                <a:solidFill>
                  <a:srgbClr val="141C0B"/>
                </a:solidFill>
                <a:latin typeface="Adapter Arabic Display Extralig" panose="020D0303040300000004" pitchFamily="34" charset="-78"/>
                <a:cs typeface="Adapter Arabic Display Extralig" panose="020D0303040300000004" pitchFamily="34" charset="-78"/>
              </a:rPr>
              <a:t>The hotel is responsible for transferring the hotel guests to and from the golf clubhouse. Shura Links accepts no responsibility for guest mobility to and from the golf club.</a:t>
            </a:r>
          </a:p>
          <a:p>
            <a:pPr marL="355600" marR="116839" indent="-343535">
              <a:lnSpc>
                <a:spcPct val="150000"/>
              </a:lnSpc>
              <a:buFont typeface="Symbol"/>
              <a:buChar char=""/>
              <a:tabLst>
                <a:tab pos="355600" algn="l"/>
              </a:tabLst>
            </a:pPr>
            <a:r>
              <a:rPr lang="en-US" sz="1200" dirty="0">
                <a:solidFill>
                  <a:srgbClr val="141C0B"/>
                </a:solidFill>
                <a:latin typeface="Adapter Arabic Display Extralig" panose="020D0303040300000004" pitchFamily="34" charset="-78"/>
                <a:cs typeface="Adapter Arabic Display Extralig" panose="020D0303040300000004" pitchFamily="34" charset="-78"/>
              </a:rPr>
              <a:t>For golf rounds, the guest needs to be at the golf course 40 minutes before the allocated tee time. Please leave plenty of transfer time to adhere to this</a:t>
            </a:r>
          </a:p>
          <a:p>
            <a:pPr marL="355600" indent="-342900">
              <a:lnSpc>
                <a:spcPct val="100000"/>
              </a:lnSpc>
              <a:spcBef>
                <a:spcPts val="840"/>
              </a:spcBef>
              <a:buFont typeface="Symbol"/>
              <a:buChar char=""/>
              <a:tabLst>
                <a:tab pos="355600" algn="l"/>
              </a:tabLst>
            </a:pPr>
            <a:r>
              <a:rPr lang="en-US" sz="1200" dirty="0">
                <a:solidFill>
                  <a:srgbClr val="141C0B"/>
                </a:solidFill>
                <a:latin typeface="Adapter Arabic Display Extralig" panose="020D0303040300000004" pitchFamily="34" charset="-78"/>
                <a:cs typeface="Adapter Arabic Display Extralig" panose="020D0303040300000004" pitchFamily="34" charset="-78"/>
              </a:rPr>
              <a:t>For golf lesson reservations, the guest needs to be at the golf shop 15 minutes before the lesson start time</a:t>
            </a:r>
          </a:p>
          <a:p>
            <a:pPr marL="355600" indent="-342900">
              <a:lnSpc>
                <a:spcPct val="100000"/>
              </a:lnSpc>
              <a:spcBef>
                <a:spcPts val="840"/>
              </a:spcBef>
              <a:buFont typeface="Symbol"/>
              <a:buChar char=""/>
              <a:tabLst>
                <a:tab pos="355600" algn="l"/>
              </a:tabLst>
            </a:pPr>
            <a:r>
              <a:rPr lang="en-US" sz="1200" dirty="0">
                <a:solidFill>
                  <a:srgbClr val="141C0B"/>
                </a:solidFill>
                <a:latin typeface="Adapter Arabic Display Extralig" panose="020D0303040300000004" pitchFamily="34" charset="-78"/>
                <a:cs typeface="Adapter Arabic Display Extralig" panose="020D0303040300000004" pitchFamily="34" charset="-78"/>
              </a:rPr>
              <a:t>The guests will travel to the golf clubhouse on the designated roads and must not be transported across the golf course</a:t>
            </a:r>
          </a:p>
          <a:p>
            <a:pPr marL="355600" indent="-342900">
              <a:lnSpc>
                <a:spcPct val="100000"/>
              </a:lnSpc>
              <a:spcBef>
                <a:spcPts val="840"/>
              </a:spcBef>
              <a:buFont typeface="Symbol"/>
              <a:buChar char=""/>
              <a:tabLst>
                <a:tab pos="355600" algn="l"/>
              </a:tabLst>
            </a:pPr>
            <a:r>
              <a:rPr lang="en-US" sz="1200" dirty="0">
                <a:solidFill>
                  <a:srgbClr val="141C0B"/>
                </a:solidFill>
                <a:latin typeface="Adapter Arabic Display Extralig" panose="020D0303040300000004" pitchFamily="34" charset="-78"/>
                <a:cs typeface="Adapter Arabic Display Extralig" panose="020D0303040300000004" pitchFamily="34" charset="-78"/>
              </a:rPr>
              <a:t>Guests may require golf clubs to be transported with them, so an appropriate vehicle will be required by the hotel to bring guests and their clubs.</a:t>
            </a:r>
          </a:p>
          <a:p>
            <a:pPr marL="355600" marR="49530" indent="-343535">
              <a:lnSpc>
                <a:spcPct val="150000"/>
              </a:lnSpc>
              <a:buFont typeface="Symbol"/>
              <a:buChar char=""/>
              <a:tabLst>
                <a:tab pos="355600" algn="l"/>
              </a:tabLst>
            </a:pPr>
            <a:r>
              <a:rPr lang="en-US" sz="1200" dirty="0">
                <a:solidFill>
                  <a:srgbClr val="141C0B"/>
                </a:solidFill>
                <a:latin typeface="Adapter Arabic Display Extralig" panose="020D0303040300000004" pitchFamily="34" charset="-78"/>
                <a:cs typeface="Adapter Arabic Display Extralig" panose="020D0303040300000004" pitchFamily="34" charset="-78"/>
              </a:rPr>
              <a:t>The guests will arrive at the clubhouse and be dropped off at the designated drop-off location, where the guests will alight and be greeted by the golf team.</a:t>
            </a:r>
          </a:p>
          <a:p>
            <a:pPr marL="355600" indent="-342900">
              <a:lnSpc>
                <a:spcPct val="100000"/>
              </a:lnSpc>
              <a:spcBef>
                <a:spcPts val="840"/>
              </a:spcBef>
              <a:buFont typeface="Symbol"/>
              <a:buChar char=""/>
              <a:tabLst>
                <a:tab pos="355600" algn="l"/>
              </a:tabLst>
            </a:pPr>
            <a:r>
              <a:rPr lang="en-US" sz="1200" dirty="0">
                <a:solidFill>
                  <a:srgbClr val="141C0B"/>
                </a:solidFill>
                <a:latin typeface="Adapter Arabic Display Extralig" panose="020D0303040300000004" pitchFamily="34" charset="-78"/>
                <a:cs typeface="Adapter Arabic Display Extralig" panose="020D0303040300000004" pitchFamily="34" charset="-78"/>
              </a:rPr>
              <a:t>Once guests have been dropped at the clubhouse, the driver and vehicle should return to the hotel</a:t>
            </a:r>
          </a:p>
          <a:p>
            <a:pPr marL="355600" indent="-342900">
              <a:lnSpc>
                <a:spcPct val="100000"/>
              </a:lnSpc>
              <a:spcBef>
                <a:spcPts val="840"/>
              </a:spcBef>
              <a:buFont typeface="Symbol"/>
              <a:buChar char=""/>
              <a:tabLst>
                <a:tab pos="355600" algn="l"/>
              </a:tabLst>
            </a:pPr>
            <a:r>
              <a:rPr lang="en-US" sz="1200" dirty="0">
                <a:solidFill>
                  <a:srgbClr val="141C0B"/>
                </a:solidFill>
                <a:latin typeface="Adapter Arabic Display Extralig" panose="020D0303040300000004" pitchFamily="34" charset="-78"/>
                <a:cs typeface="Adapter Arabic Display Extralig" panose="020D0303040300000004" pitchFamily="34" charset="-78"/>
              </a:rPr>
              <a:t>When the guest requires to return to the hotel, Shura Links reception will contact the hotel concierge to arrange the pickup.</a:t>
            </a:r>
          </a:p>
        </p:txBody>
      </p:sp>
    </p:spTree>
    <p:extLst>
      <p:ext uri="{BB962C8B-B14F-4D97-AF65-F5344CB8AC3E}">
        <p14:creationId xmlns:p14="http://schemas.microsoft.com/office/powerpoint/2010/main" val="13268910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09905" y="338075"/>
            <a:ext cx="11172190" cy="486993"/>
          </a:xfrm>
          <a:prstGeom prst="rect">
            <a:avLst/>
          </a:prstGeom>
        </p:spPr>
        <p:txBody>
          <a:bodyPr vert="horz" wrap="square" lIns="0" tIns="67945" rIns="0" bIns="0" rtlCol="0">
            <a:spAutoFit/>
          </a:bodyPr>
          <a:lstStyle/>
          <a:p>
            <a:pPr marL="5055870" marR="5080" indent="-5043805">
              <a:lnSpc>
                <a:spcPts val="3460"/>
              </a:lnSpc>
              <a:spcBef>
                <a:spcPts val="535"/>
              </a:spcBef>
            </a:pPr>
            <a:r>
              <a:rPr lang="en-001" sz="2800" kern="1200" dirty="0">
                <a:solidFill>
                  <a:srgbClr val="141C0B"/>
                </a:solidFill>
                <a:latin typeface="Adapter Arabic Display Extralig" panose="020D0303040300000004" pitchFamily="34" charset="-78"/>
                <a:ea typeface="+mn-ea"/>
                <a:cs typeface="Adapter Arabic Display Extralig" panose="020D0303040300000004" pitchFamily="34" charset="-78"/>
              </a:rPr>
              <a:t>Frequently Asked Questions – Golf Reservations at Shura Links</a:t>
            </a:r>
          </a:p>
        </p:txBody>
      </p:sp>
      <p:sp>
        <p:nvSpPr>
          <p:cNvPr id="3" name="object 3"/>
          <p:cNvSpPr txBox="1"/>
          <p:nvPr/>
        </p:nvSpPr>
        <p:spPr>
          <a:xfrm>
            <a:off x="381000" y="1063739"/>
            <a:ext cx="6528035" cy="5824671"/>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Can I book a tee time or make a golf reservation?</a:t>
            </a:r>
          </a:p>
          <a:p>
            <a:pPr marL="12700">
              <a:lnSpc>
                <a:spcPct val="100000"/>
              </a:lnSpc>
            </a:pPr>
            <a:r>
              <a:rPr lang="en-US" sz="1200" dirty="0">
                <a:solidFill>
                  <a:srgbClr val="141C0B"/>
                </a:solidFill>
                <a:latin typeface="Adapter Arabic Display Extralig" panose="020D0303040300000004" pitchFamily="34" charset="-78"/>
                <a:cs typeface="Adapter Arabic Display Extralig" panose="020D0303040300000004" pitchFamily="34" charset="-78"/>
              </a:rPr>
              <a:t>Shura Links is open daily from sunrise to sunset, offering guests a full day to enjoy the course in a scenic and serene setting. Tee times are available at 15-minute intervals. This schedule ensures all golfers have ample time to complete their round while enjoying optimal daylight and course conditions.</a:t>
            </a:r>
            <a:endParaRPr sz="1200" dirty="0">
              <a:solidFill>
                <a:srgbClr val="141C0B"/>
              </a:solidFill>
              <a:latin typeface="Adapter Arabic Display Extralig" panose="020D0303040300000004" pitchFamily="34" charset="-78"/>
              <a:cs typeface="Adapter Arabic Display Extralig" panose="020D0303040300000004" pitchFamily="34" charset="-78"/>
            </a:endParaRPr>
          </a:p>
          <a:p>
            <a:pPr marL="12700">
              <a:lnSpc>
                <a:spcPct val="100000"/>
              </a:lnSpc>
              <a:spcBef>
                <a:spcPts val="1000"/>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Does my golf reservation include a golf buggy?</a:t>
            </a:r>
          </a:p>
          <a:p>
            <a:pPr marL="12700" marR="5080"/>
            <a:r>
              <a:rPr sz="1200" dirty="0">
                <a:solidFill>
                  <a:srgbClr val="141C0B"/>
                </a:solidFill>
                <a:latin typeface="Adapter Arabic Display Extralig" panose="020D0303040300000004" pitchFamily="34" charset="-78"/>
                <a:cs typeface="Adapter Arabic Display Extralig" panose="020D0303040300000004" pitchFamily="34" charset="-78"/>
              </a:rPr>
              <a:t>All rounds include a buggy as Shura Links is a buggy-only golf course. (Guests are required to use a buggy while playing. Single players will be assigned a buggy for individual use. Guests booked with others will share a buggy with their playing partner(s).)</a:t>
            </a:r>
          </a:p>
          <a:p>
            <a:pPr marL="12700">
              <a:lnSpc>
                <a:spcPct val="100000"/>
              </a:lnSpc>
              <a:spcBef>
                <a:spcPts val="995"/>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Can I book practice on the Driving Range?</a:t>
            </a:r>
          </a:p>
          <a:p>
            <a:pPr marL="12700" marR="146050">
              <a:lnSpc>
                <a:spcPct val="100000"/>
              </a:lnSpc>
            </a:pPr>
            <a:r>
              <a:rPr sz="1200" dirty="0">
                <a:solidFill>
                  <a:srgbClr val="141C0B"/>
                </a:solidFill>
                <a:latin typeface="Adapter Arabic Display Extralig" panose="020D0303040300000004" pitchFamily="34" charset="-78"/>
                <a:cs typeface="Adapter Arabic Display Extralig" panose="020D0303040300000004" pitchFamily="34" charset="-78"/>
              </a:rPr>
              <a:t>Reservations for the driving range are not necessary. We accept guests during normal operating hours, with last balls at 5.30 pm. Applicable fees apply and are subject to availability.</a:t>
            </a:r>
          </a:p>
          <a:p>
            <a:pPr marL="12700">
              <a:lnSpc>
                <a:spcPct val="100000"/>
              </a:lnSpc>
              <a:spcBef>
                <a:spcPts val="1010"/>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Dress Code: Can I play golf in shorts and a t-shirt?</a:t>
            </a:r>
          </a:p>
          <a:p>
            <a:pPr marL="12700" marR="154940">
              <a:lnSpc>
                <a:spcPct val="100000"/>
              </a:lnSpc>
            </a:pPr>
            <a:r>
              <a:rPr sz="1200" dirty="0">
                <a:solidFill>
                  <a:srgbClr val="141C0B"/>
                </a:solidFill>
                <a:latin typeface="Adapter Arabic Display Extralig" panose="020D0303040300000004" pitchFamily="34" charset="-78"/>
                <a:cs typeface="Adapter Arabic Display Extralig" panose="020D0303040300000004" pitchFamily="34" charset="-78"/>
              </a:rPr>
              <a:t>Shura Links maintains a relaxed golf dress code with all guests required to wear golf-appropriate clothing (for example, tailored shorts and a polo shirt with a collar). For safety reasons, suitable footwear (at a minimum sports trainers) is recommended.</a:t>
            </a:r>
          </a:p>
          <a:p>
            <a:pPr marL="12700">
              <a:lnSpc>
                <a:spcPct val="100000"/>
              </a:lnSpc>
              <a:spcBef>
                <a:spcPts val="994"/>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Can I play alone, or will I be paired with other golfers?</a:t>
            </a:r>
          </a:p>
          <a:p>
            <a:pPr marL="12700" marR="93345">
              <a:lnSpc>
                <a:spcPct val="100000"/>
              </a:lnSpc>
              <a:spcBef>
                <a:spcPts val="5"/>
              </a:spcBef>
            </a:pPr>
            <a:r>
              <a:rPr sz="1200" dirty="0">
                <a:solidFill>
                  <a:srgbClr val="141C0B"/>
                </a:solidFill>
                <a:latin typeface="Adapter Arabic Display Extralig" panose="020D0303040300000004" pitchFamily="34" charset="-78"/>
                <a:cs typeface="Adapter Arabic Display Extralig" panose="020D0303040300000004" pitchFamily="34" charset="-78"/>
              </a:rPr>
              <a:t>You can play alone if you wish. We will not pair you with other players unless you request it.</a:t>
            </a:r>
          </a:p>
          <a:p>
            <a:pPr marL="12700">
              <a:lnSpc>
                <a:spcPct val="100000"/>
              </a:lnSpc>
              <a:spcBef>
                <a:spcPts val="995"/>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Do I need an official handicap to play the course?</a:t>
            </a:r>
            <a:endParaRPr lang="en-US" sz="1200" b="1" dirty="0">
              <a:solidFill>
                <a:srgbClr val="141C0B"/>
              </a:solidFill>
              <a:latin typeface="Adapter Arabic Display Extralig" panose="020D0303040300000004" pitchFamily="34" charset="-78"/>
              <a:cs typeface="Adapter Arabic Display Extralig" panose="020D0303040300000004" pitchFamily="34" charset="-78"/>
            </a:endParaRPr>
          </a:p>
          <a:p>
            <a:r>
              <a:rPr lang="en-US" sz="1200" dirty="0">
                <a:solidFill>
                  <a:srgbClr val="141C0B"/>
                </a:solidFill>
                <a:latin typeface="Adapter Arabic Display Extralig" panose="020D0303040300000004" pitchFamily="34" charset="-78"/>
                <a:cs typeface="Adapter Arabic Display Extralig" panose="020D0303040300000004" pitchFamily="34" charset="-78"/>
              </a:rPr>
              <a:t>We recommend a handicap of 24 or below for men and 32 or below for ladies to ensure an enjoyable and smooth experience for all players on the course. This guideline helps maintain the pace of play and overall quality of the golfing experience for everyone.</a:t>
            </a:r>
          </a:p>
          <a:p>
            <a:r>
              <a:rPr lang="en-US" sz="1200" dirty="0">
                <a:solidFill>
                  <a:srgbClr val="141C0B"/>
                </a:solidFill>
                <a:latin typeface="Adapter Arabic Display Extralig" panose="020D0303040300000004" pitchFamily="34" charset="-78"/>
                <a:cs typeface="Adapter Arabic Display Extralig" panose="020D0303040300000004" pitchFamily="34" charset="-78"/>
              </a:rPr>
              <a:t>Beginners are warmly welcomed and encouraged to enjoy the course; however, to ensure safety, appropriate course etiquette, and an optimal experience, we require that they be accompanied by one of our certified golf professionals. This also provides an excellent opportunity for new players to receive guidance and support while becoming familiar with the game.</a:t>
            </a:r>
          </a:p>
          <a:p>
            <a:pPr marL="12700" marR="394970">
              <a:lnSpc>
                <a:spcPct val="100000"/>
              </a:lnSpc>
            </a:pPr>
            <a:endParaRPr lang="en-US" sz="1200" dirty="0">
              <a:latin typeface="Arial"/>
              <a:cs typeface="Arial"/>
            </a:endParaRPr>
          </a:p>
        </p:txBody>
      </p:sp>
      <p:sp>
        <p:nvSpPr>
          <p:cNvPr id="5" name="object 5"/>
          <p:cNvSpPr txBox="1"/>
          <p:nvPr/>
        </p:nvSpPr>
        <p:spPr>
          <a:xfrm>
            <a:off x="7086600" y="1063739"/>
            <a:ext cx="4953001" cy="5521127"/>
          </a:xfrm>
          <a:prstGeom prst="rect">
            <a:avLst/>
          </a:prstGeom>
        </p:spPr>
        <p:txBody>
          <a:bodyPr vert="horz" wrap="square" lIns="0" tIns="48895" rIns="0" bIns="0" rtlCol="0">
            <a:spAutoFit/>
          </a:bodyPr>
          <a:lstStyle/>
          <a:p>
            <a:pPr marL="12700">
              <a:lnSpc>
                <a:spcPct val="100000"/>
              </a:lnSpc>
              <a:spcBef>
                <a:spcPts val="385"/>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Can I bring my family to use the golf course?</a:t>
            </a:r>
          </a:p>
          <a:p>
            <a:pPr marL="12700">
              <a:lnSpc>
                <a:spcPct val="100000"/>
              </a:lnSpc>
              <a:spcBef>
                <a:spcPts val="290"/>
              </a:spcBef>
            </a:pPr>
            <a:r>
              <a:rPr sz="1200" dirty="0">
                <a:solidFill>
                  <a:srgbClr val="141C0B"/>
                </a:solidFill>
                <a:latin typeface="Adapter Arabic Display Extralig" panose="020D0303040300000004" pitchFamily="34" charset="-78"/>
                <a:cs typeface="Adapter Arabic Display Extralig" panose="020D0303040300000004" pitchFamily="34" charset="-78"/>
              </a:rPr>
              <a:t>Families are more than welcome to visit Shura Links. We cater to all ages as</a:t>
            </a:r>
          </a:p>
          <a:p>
            <a:pPr marL="12700" marR="361950">
              <a:lnSpc>
                <a:spcPts val="1730"/>
              </a:lnSpc>
              <a:spcBef>
                <a:spcPts val="105"/>
              </a:spcBef>
            </a:pPr>
            <a:r>
              <a:rPr sz="1200" dirty="0">
                <a:solidFill>
                  <a:srgbClr val="141C0B"/>
                </a:solidFill>
                <a:latin typeface="Adapter Arabic Display Extralig" panose="020D0303040300000004" pitchFamily="34" charset="-78"/>
                <a:cs typeface="Adapter Arabic Display Extralig" panose="020D0303040300000004" pitchFamily="34" charset="-78"/>
              </a:rPr>
              <a:t>well as levels</a:t>
            </a:r>
            <a:r>
              <a:rPr lang="en-US" sz="1200" dirty="0">
                <a:solidFill>
                  <a:srgbClr val="141C0B"/>
                </a:solidFill>
                <a:latin typeface="Adapter Arabic Display Extralig" panose="020D0303040300000004" pitchFamily="34" charset="-78"/>
                <a:cs typeface="Adapter Arabic Display Extralig" panose="020D0303040300000004" pitchFamily="34" charset="-78"/>
              </a:rPr>
              <a:t> </a:t>
            </a:r>
            <a:r>
              <a:rPr sz="1200" dirty="0">
                <a:solidFill>
                  <a:srgbClr val="141C0B"/>
                </a:solidFill>
                <a:latin typeface="Adapter Arabic Display Extralig" panose="020D0303040300000004" pitchFamily="34" charset="-78"/>
                <a:cs typeface="Adapter Arabic Display Extralig" panose="020D0303040300000004" pitchFamily="34" charset="-78"/>
              </a:rPr>
              <a:t>and can offer tuition or access to our putting course. Equipment is available for all guests, and this area is perfect for families and beginners new to the game.</a:t>
            </a:r>
          </a:p>
          <a:p>
            <a:pPr>
              <a:lnSpc>
                <a:spcPct val="100000"/>
              </a:lnSpc>
              <a:spcBef>
                <a:spcPts val="525"/>
              </a:spcBef>
            </a:pPr>
            <a:endParaRPr sz="1200" dirty="0">
              <a:solidFill>
                <a:srgbClr val="141C0B"/>
              </a:solidFill>
              <a:latin typeface="Adapter Arabic Display Extralig" panose="020D0303040300000004" pitchFamily="34" charset="-78"/>
              <a:cs typeface="Adapter Arabic Display Extralig" panose="020D0303040300000004" pitchFamily="34" charset="-78"/>
            </a:endParaRPr>
          </a:p>
          <a:p>
            <a:pPr marL="12700">
              <a:lnSpc>
                <a:spcPct val="100000"/>
              </a:lnSpc>
            </a:pPr>
            <a:r>
              <a:rPr sz="1200" b="1" dirty="0">
                <a:solidFill>
                  <a:srgbClr val="141C0B"/>
                </a:solidFill>
                <a:latin typeface="Adapter Arabic Display Extralig" panose="020D0303040300000004" pitchFamily="34" charset="-78"/>
                <a:cs typeface="Adapter Arabic Display Extralig" panose="020D0303040300000004" pitchFamily="34" charset="-78"/>
              </a:rPr>
              <a:t>Do I need my own clubs?</a:t>
            </a:r>
          </a:p>
          <a:p>
            <a:pPr marL="12700" marR="180975">
              <a:lnSpc>
                <a:spcPct val="120000"/>
              </a:lnSpc>
            </a:pPr>
            <a:r>
              <a:rPr sz="1200" dirty="0">
                <a:solidFill>
                  <a:srgbClr val="141C0B"/>
                </a:solidFill>
                <a:latin typeface="Adapter Arabic Display Extralig" panose="020D0303040300000004" pitchFamily="34" charset="-78"/>
                <a:cs typeface="Adapter Arabic Display Extralig" panose="020D0303040300000004" pitchFamily="34" charset="-78"/>
              </a:rPr>
              <a:t>We have golf clubs available for rental for men, ladies, and children. These are the latest Callaway Elyte. Fee applies.</a:t>
            </a:r>
          </a:p>
          <a:p>
            <a:pPr marL="12700">
              <a:lnSpc>
                <a:spcPct val="100000"/>
              </a:lnSpc>
              <a:spcBef>
                <a:spcPts val="1145"/>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Can I book a golf lesson?</a:t>
            </a:r>
          </a:p>
          <a:p>
            <a:pPr marL="12700" marR="631190">
              <a:lnSpc>
                <a:spcPct val="114999"/>
              </a:lnSpc>
            </a:pPr>
            <a:r>
              <a:rPr sz="1200" dirty="0">
                <a:solidFill>
                  <a:srgbClr val="141C0B"/>
                </a:solidFill>
                <a:latin typeface="Adapter Arabic Display Extralig" panose="020D0303040300000004" pitchFamily="34" charset="-78"/>
                <a:cs typeface="Adapter Arabic Display Extralig" panose="020D0303040300000004" pitchFamily="34" charset="-78"/>
              </a:rPr>
              <a:t>Golf lessons with our professionals can be booked through the Golf Reservation Team at the Golf Shop.</a:t>
            </a:r>
          </a:p>
          <a:p>
            <a:pPr marL="354965" indent="-342265">
              <a:lnSpc>
                <a:spcPct val="100000"/>
              </a:lnSpc>
              <a:spcBef>
                <a:spcPts val="1005"/>
              </a:spcBef>
              <a:buSzPct val="83333"/>
              <a:buFont typeface="Symbol"/>
              <a:buChar char=""/>
              <a:tabLst>
                <a:tab pos="354965"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All reservations are subject to availability.</a:t>
            </a:r>
          </a:p>
          <a:p>
            <a:pPr marL="354965" indent="-342265">
              <a:lnSpc>
                <a:spcPct val="100000"/>
              </a:lnSpc>
              <a:spcBef>
                <a:spcPts val="1019"/>
              </a:spcBef>
              <a:buSzPct val="83333"/>
              <a:buFont typeface="Symbol"/>
              <a:buChar char=""/>
              <a:tabLst>
                <a:tab pos="354965"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Pricing will be confirmed upon request.</a:t>
            </a:r>
          </a:p>
          <a:p>
            <a:pPr marL="354965" indent="-342265">
              <a:lnSpc>
                <a:spcPct val="100000"/>
              </a:lnSpc>
              <a:spcBef>
                <a:spcPts val="1019"/>
              </a:spcBef>
              <a:buSzPct val="83333"/>
              <a:buFont typeface="Symbol"/>
              <a:buChar char=""/>
              <a:tabLst>
                <a:tab pos="354965"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A full program of lesson types will be offered for all ages and skill levels,</a:t>
            </a:r>
          </a:p>
          <a:p>
            <a:pPr marL="355600">
              <a:lnSpc>
                <a:spcPct val="100000"/>
              </a:lnSpc>
              <a:spcBef>
                <a:spcPts val="220"/>
              </a:spcBef>
            </a:pPr>
            <a:r>
              <a:rPr sz="1200" dirty="0">
                <a:solidFill>
                  <a:srgbClr val="141C0B"/>
                </a:solidFill>
                <a:latin typeface="Adapter Arabic Display Extralig" panose="020D0303040300000004" pitchFamily="34" charset="-78"/>
                <a:cs typeface="Adapter Arabic Display Extralig" panose="020D0303040300000004" pitchFamily="34" charset="-78"/>
              </a:rPr>
              <a:t>including:</a:t>
            </a:r>
          </a:p>
          <a:p>
            <a:pPr marL="756285" lvl="1" indent="-286385">
              <a:lnSpc>
                <a:spcPct val="100000"/>
              </a:lnSpc>
              <a:spcBef>
                <a:spcPts val="1010"/>
              </a:spcBef>
              <a:buSzPct val="83333"/>
              <a:buChar char="•"/>
              <a:tabLst>
                <a:tab pos="756285"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Individual lessons</a:t>
            </a:r>
          </a:p>
          <a:p>
            <a:pPr marL="756285" lvl="1" indent="-286385">
              <a:lnSpc>
                <a:spcPct val="100000"/>
              </a:lnSpc>
              <a:spcBef>
                <a:spcPts val="1020"/>
              </a:spcBef>
              <a:buSzPct val="83333"/>
              <a:buChar char="•"/>
              <a:tabLst>
                <a:tab pos="756285"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Group clinics</a:t>
            </a:r>
          </a:p>
          <a:p>
            <a:pPr marL="756285" lvl="1" indent="-286385">
              <a:lnSpc>
                <a:spcPct val="100000"/>
              </a:lnSpc>
              <a:spcBef>
                <a:spcPts val="1020"/>
              </a:spcBef>
              <a:buSzPct val="83333"/>
              <a:buChar char="•"/>
              <a:tabLst>
                <a:tab pos="756285"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Junior programs</a:t>
            </a:r>
          </a:p>
          <a:p>
            <a:pPr marL="756285" lvl="1" indent="-286385">
              <a:lnSpc>
                <a:spcPct val="100000"/>
              </a:lnSpc>
              <a:spcBef>
                <a:spcPts val="1005"/>
              </a:spcBef>
              <a:buSzPct val="83333"/>
              <a:buChar char="•"/>
              <a:tabLst>
                <a:tab pos="756285"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Beginner and advanced sessions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3E81A-5A1F-4526-A544-A8EC0350E7DB}"/>
              </a:ext>
            </a:extLst>
          </p:cNvPr>
          <p:cNvSpPr>
            <a:spLocks noGrp="1"/>
          </p:cNvSpPr>
          <p:nvPr>
            <p:ph type="title"/>
          </p:nvPr>
        </p:nvSpPr>
        <p:spPr/>
        <p:txBody>
          <a:bodyPr/>
          <a:lstStyle/>
          <a:p>
            <a:endParaRPr lang="en-US"/>
          </a:p>
        </p:txBody>
      </p:sp>
      <p:pic>
        <p:nvPicPr>
          <p:cNvPr id="4" name="Picture 3" descr="A building with a pool in the middle&#10;&#10;AI-generated content may be incorrect.">
            <a:extLst>
              <a:ext uri="{FF2B5EF4-FFF2-40B4-BE49-F238E27FC236}">
                <a16:creationId xmlns:a16="http://schemas.microsoft.com/office/drawing/2014/main" id="{B83AE872-C47F-C3F2-3C2D-725C8E9E03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656966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C28631-DFC7-9383-4AF7-3B2CE05B7B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A8BD3B-775E-0A46-1A38-556FD88FECC5}"/>
              </a:ext>
            </a:extLst>
          </p:cNvPr>
          <p:cNvSpPr>
            <a:spLocks noGrp="1"/>
          </p:cNvSpPr>
          <p:nvPr>
            <p:ph type="title"/>
          </p:nvPr>
        </p:nvSpPr>
        <p:spPr/>
        <p:txBody>
          <a:bodyPr/>
          <a:lstStyle/>
          <a:p>
            <a:endParaRPr lang="en-001" dirty="0"/>
          </a:p>
        </p:txBody>
      </p:sp>
      <p:sp>
        <p:nvSpPr>
          <p:cNvPr id="4" name="TextBox 3">
            <a:extLst>
              <a:ext uri="{FF2B5EF4-FFF2-40B4-BE49-F238E27FC236}">
                <a16:creationId xmlns:a16="http://schemas.microsoft.com/office/drawing/2014/main" id="{AE35AE7A-BC7B-7B18-858B-A2DF5245612F}"/>
              </a:ext>
            </a:extLst>
          </p:cNvPr>
          <p:cNvSpPr txBox="1"/>
          <p:nvPr/>
        </p:nvSpPr>
        <p:spPr>
          <a:xfrm>
            <a:off x="943466" y="3401721"/>
            <a:ext cx="931665" cy="307777"/>
          </a:xfrm>
          <a:prstGeom prst="rect">
            <a:avLst/>
          </a:prstGeom>
          <a:noFill/>
        </p:spPr>
        <p:txBody>
          <a:bodyPr wrap="none" rtlCol="0">
            <a:spAutoFit/>
          </a:bodyPr>
          <a:lstStyle/>
          <a:p>
            <a:r>
              <a:rPr lang="en-001" sz="1400" b="1" dirty="0">
                <a:solidFill>
                  <a:srgbClr val="1C252B"/>
                </a:solidFill>
                <a:latin typeface="Adapter Arabic Display Extralight" panose="020D0303040300000004" pitchFamily="34" charset="-78"/>
                <a:ea typeface="Fedra Sans AL Demi" pitchFamily="2" charset="77"/>
                <a:cs typeface="Adapter Arabic Display Extralight" panose="020D0303040300000004" pitchFamily="34" charset="-78"/>
              </a:rPr>
              <a:t>Sub-title</a:t>
            </a:r>
          </a:p>
        </p:txBody>
      </p:sp>
      <p:sp>
        <p:nvSpPr>
          <p:cNvPr id="5" name="TextBox 4">
            <a:extLst>
              <a:ext uri="{FF2B5EF4-FFF2-40B4-BE49-F238E27FC236}">
                <a16:creationId xmlns:a16="http://schemas.microsoft.com/office/drawing/2014/main" id="{C3521987-C7C2-16EA-DEC4-33930E1EDECB}"/>
              </a:ext>
            </a:extLst>
          </p:cNvPr>
          <p:cNvSpPr txBox="1"/>
          <p:nvPr/>
        </p:nvSpPr>
        <p:spPr>
          <a:xfrm>
            <a:off x="943466" y="3718667"/>
            <a:ext cx="3234639" cy="938719"/>
          </a:xfrm>
          <a:prstGeom prst="rect">
            <a:avLst/>
          </a:prstGeom>
          <a:noFill/>
        </p:spPr>
        <p:txBody>
          <a:bodyPr wrap="square" rtlCol="0">
            <a:spAutoFit/>
          </a:bodyPr>
          <a:lstStyle/>
          <a:p>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Lorem ipsum dolor sit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amet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consectetuer</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adipiscing</a:t>
            </a:r>
            <a:endPar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endParaRPr>
          </a:p>
          <a:p>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elit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sed diam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nonummy</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nibh</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euismod</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tincidunt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ut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laoreet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dolore magna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aliquam</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erat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volutpat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Ut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wisi</a:t>
            </a:r>
            <a:endPar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endParaRPr>
          </a:p>
        </p:txBody>
      </p:sp>
      <p:sp>
        <p:nvSpPr>
          <p:cNvPr id="6" name="TextBox 5">
            <a:extLst>
              <a:ext uri="{FF2B5EF4-FFF2-40B4-BE49-F238E27FC236}">
                <a16:creationId xmlns:a16="http://schemas.microsoft.com/office/drawing/2014/main" id="{7B8B1ABE-1E2A-75CE-6E40-082C1F7BD9EC}"/>
              </a:ext>
            </a:extLst>
          </p:cNvPr>
          <p:cNvSpPr txBox="1"/>
          <p:nvPr/>
        </p:nvSpPr>
        <p:spPr>
          <a:xfrm>
            <a:off x="8709319" y="4992863"/>
            <a:ext cx="2249413" cy="984885"/>
          </a:xfrm>
          <a:prstGeom prst="rect">
            <a:avLst/>
          </a:prstGeom>
          <a:noFill/>
        </p:spPr>
        <p:txBody>
          <a:bodyPr wrap="square" rtlCol="0">
            <a:spAutoFit/>
          </a:bodyPr>
          <a:lstStyle/>
          <a:p>
            <a:r>
              <a:rPr lang="en-US" sz="1400" b="1" dirty="0">
                <a:solidFill>
                  <a:srgbClr val="EBE8CE"/>
                </a:solidFill>
                <a:latin typeface="Adapter Arabic Display Extralight" panose="020D0303040300000004" pitchFamily="34" charset="-78"/>
                <a:ea typeface="Fedra Sans AL Demi" pitchFamily="2" charset="77"/>
                <a:cs typeface="Adapter Arabic Display Extralight" panose="020D0303040300000004" pitchFamily="34" charset="-78"/>
              </a:rPr>
              <a:t>Title</a:t>
            </a:r>
          </a:p>
          <a:p>
            <a:pPr>
              <a:spcAft>
                <a:spcPts val="1200"/>
              </a:spcAft>
            </a:pP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Lorem ipsum dolor sit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amet</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consectetuer</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adipiscing</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elit</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sed diam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nonummy</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nibh</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euismod</a:t>
            </a:r>
            <a:endPar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endParaRPr>
          </a:p>
        </p:txBody>
      </p:sp>
      <p:sp>
        <p:nvSpPr>
          <p:cNvPr id="7" name="TextBox 6">
            <a:extLst>
              <a:ext uri="{FF2B5EF4-FFF2-40B4-BE49-F238E27FC236}">
                <a16:creationId xmlns:a16="http://schemas.microsoft.com/office/drawing/2014/main" id="{063F821D-945B-F1E6-3037-9A8A3947EA7F}"/>
              </a:ext>
            </a:extLst>
          </p:cNvPr>
          <p:cNvSpPr txBox="1"/>
          <p:nvPr/>
        </p:nvSpPr>
        <p:spPr>
          <a:xfrm>
            <a:off x="8709319" y="1156059"/>
            <a:ext cx="2249413" cy="984885"/>
          </a:xfrm>
          <a:prstGeom prst="rect">
            <a:avLst/>
          </a:prstGeom>
          <a:noFill/>
        </p:spPr>
        <p:txBody>
          <a:bodyPr wrap="square" rtlCol="0">
            <a:spAutoFit/>
          </a:bodyPr>
          <a:lstStyle/>
          <a:p>
            <a:r>
              <a:rPr lang="en-US" sz="1400" b="1" dirty="0">
                <a:solidFill>
                  <a:srgbClr val="EBE8CE"/>
                </a:solidFill>
                <a:latin typeface="Adapter Arabic Display Extralight" panose="020D0303040300000004" pitchFamily="34" charset="-78"/>
                <a:ea typeface="Fedra Sans AL Demi" pitchFamily="2" charset="77"/>
                <a:cs typeface="Adapter Arabic Display Extralight" panose="020D0303040300000004" pitchFamily="34" charset="-78"/>
              </a:rPr>
              <a:t>Title</a:t>
            </a:r>
          </a:p>
          <a:p>
            <a:pPr>
              <a:spcAft>
                <a:spcPts val="1200"/>
              </a:spcAft>
            </a:pP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Lorem ipsum dolor sit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amet</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consectetuer</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adipiscing</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elit</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sed diam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nonummy</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nibh</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euismod</a:t>
            </a:r>
            <a:endPar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endParaRPr>
          </a:p>
        </p:txBody>
      </p:sp>
      <p:sp>
        <p:nvSpPr>
          <p:cNvPr id="8" name="TextBox 7">
            <a:extLst>
              <a:ext uri="{FF2B5EF4-FFF2-40B4-BE49-F238E27FC236}">
                <a16:creationId xmlns:a16="http://schemas.microsoft.com/office/drawing/2014/main" id="{E17C4B61-B045-FC50-4A47-0DAF793F2F68}"/>
              </a:ext>
            </a:extLst>
          </p:cNvPr>
          <p:cNvSpPr txBox="1"/>
          <p:nvPr/>
        </p:nvSpPr>
        <p:spPr>
          <a:xfrm>
            <a:off x="8709319" y="3021196"/>
            <a:ext cx="2249413" cy="984885"/>
          </a:xfrm>
          <a:prstGeom prst="rect">
            <a:avLst/>
          </a:prstGeom>
          <a:noFill/>
        </p:spPr>
        <p:txBody>
          <a:bodyPr wrap="square" rtlCol="0">
            <a:spAutoFit/>
          </a:bodyPr>
          <a:lstStyle/>
          <a:p>
            <a:r>
              <a:rPr lang="en-US" sz="1400" b="1" dirty="0">
                <a:solidFill>
                  <a:srgbClr val="EBE8CE"/>
                </a:solidFill>
                <a:latin typeface="Adapter Arabic Display Extralight" panose="020D0303040300000004" pitchFamily="34" charset="-78"/>
                <a:ea typeface="Fedra Sans AL Demi" pitchFamily="2" charset="77"/>
                <a:cs typeface="Adapter Arabic Display Extralight" panose="020D0303040300000004" pitchFamily="34" charset="-78"/>
              </a:rPr>
              <a:t>Title</a:t>
            </a:r>
            <a:endParaRPr lang="en-US" sz="1100" b="1" dirty="0">
              <a:solidFill>
                <a:srgbClr val="EBE8CE"/>
              </a:solidFill>
              <a:latin typeface="Adapter Arabic Display Extralight" panose="020D0303040300000004" pitchFamily="34" charset="-78"/>
              <a:ea typeface="Fedra Sans AL Demi" pitchFamily="2" charset="77"/>
              <a:cs typeface="Adapter Arabic Display Extralight" panose="020D0303040300000004" pitchFamily="34" charset="-78"/>
            </a:endParaRPr>
          </a:p>
          <a:p>
            <a:pPr>
              <a:spcAft>
                <a:spcPts val="1200"/>
              </a:spcAft>
            </a:pP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Lorem ipsum dolor sit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amet</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consectetuer</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adipiscing</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elit</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sed diam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nonummy</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nibh</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euismod</a:t>
            </a:r>
            <a:endPar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endParaRPr>
          </a:p>
        </p:txBody>
      </p:sp>
      <p:pic>
        <p:nvPicPr>
          <p:cNvPr id="9" name="Picture 8">
            <a:extLst>
              <a:ext uri="{FF2B5EF4-FFF2-40B4-BE49-F238E27FC236}">
                <a16:creationId xmlns:a16="http://schemas.microsoft.com/office/drawing/2014/main" id="{2C44662D-FC4B-C9FE-9DCA-949FA84D6260}"/>
              </a:ext>
            </a:extLst>
          </p:cNvPr>
          <p:cNvPicPr>
            <a:picLocks noChangeAspect="1"/>
          </p:cNvPicPr>
          <p:nvPr/>
        </p:nvPicPr>
        <p:blipFill>
          <a:blip r:embed="rId2"/>
          <a:stretch>
            <a:fillRect/>
          </a:stretch>
        </p:blipFill>
        <p:spPr>
          <a:xfrm>
            <a:off x="7494639" y="1173070"/>
            <a:ext cx="628334" cy="781586"/>
          </a:xfrm>
          <a:prstGeom prst="rect">
            <a:avLst/>
          </a:prstGeom>
        </p:spPr>
      </p:pic>
      <p:pic>
        <p:nvPicPr>
          <p:cNvPr id="10" name="Picture 9">
            <a:extLst>
              <a:ext uri="{FF2B5EF4-FFF2-40B4-BE49-F238E27FC236}">
                <a16:creationId xmlns:a16="http://schemas.microsoft.com/office/drawing/2014/main" id="{E74836E8-95B6-DB74-A4C2-6DD352BB119A}"/>
              </a:ext>
            </a:extLst>
          </p:cNvPr>
          <p:cNvPicPr>
            <a:picLocks noChangeAspect="1"/>
          </p:cNvPicPr>
          <p:nvPr/>
        </p:nvPicPr>
        <p:blipFill>
          <a:blip r:embed="rId3"/>
          <a:stretch>
            <a:fillRect/>
          </a:stretch>
        </p:blipFill>
        <p:spPr>
          <a:xfrm>
            <a:off x="7428170" y="3102312"/>
            <a:ext cx="761272" cy="653376"/>
          </a:xfrm>
          <a:prstGeom prst="rect">
            <a:avLst/>
          </a:prstGeom>
        </p:spPr>
      </p:pic>
      <p:pic>
        <p:nvPicPr>
          <p:cNvPr id="11" name="Picture 10">
            <a:extLst>
              <a:ext uri="{FF2B5EF4-FFF2-40B4-BE49-F238E27FC236}">
                <a16:creationId xmlns:a16="http://schemas.microsoft.com/office/drawing/2014/main" id="{FBD0AEAB-63A0-B5B2-305F-C5892C8A3CA1}"/>
              </a:ext>
            </a:extLst>
          </p:cNvPr>
          <p:cNvPicPr>
            <a:picLocks noChangeAspect="1"/>
          </p:cNvPicPr>
          <p:nvPr/>
        </p:nvPicPr>
        <p:blipFill>
          <a:blip r:embed="rId4"/>
          <a:stretch>
            <a:fillRect/>
          </a:stretch>
        </p:blipFill>
        <p:spPr>
          <a:xfrm>
            <a:off x="7417885" y="4903344"/>
            <a:ext cx="781842" cy="729718"/>
          </a:xfrm>
          <a:prstGeom prst="rect">
            <a:avLst/>
          </a:prstGeom>
        </p:spPr>
      </p:pic>
      <p:pic>
        <p:nvPicPr>
          <p:cNvPr id="14" name="Picture 13" descr="A golf course with a building and trees&#10;&#10;AI-generated content may be incorrect.">
            <a:extLst>
              <a:ext uri="{FF2B5EF4-FFF2-40B4-BE49-F238E27FC236}">
                <a16:creationId xmlns:a16="http://schemas.microsoft.com/office/drawing/2014/main" id="{926DCEE5-9AC1-7572-41F5-74ABD281A541}"/>
              </a:ext>
            </a:extLst>
          </p:cNvPr>
          <p:cNvPicPr>
            <a:picLocks noChangeAspect="1"/>
          </p:cNvPicPr>
          <p:nvPr/>
        </p:nvPicPr>
        <p:blipFill>
          <a:blip r:embed="rId5" cstate="print">
            <a:extLst>
              <a:ext uri="{28A0092B-C50C-407E-A947-70E740481C1C}">
                <a14:useLocalDpi xmlns:a14="http://schemas.microsoft.com/office/drawing/2010/main" val="0"/>
              </a:ext>
            </a:extLst>
          </a:blip>
          <a:srcRect l="8750" t="-86" r="41250" b="86"/>
          <a:stretch>
            <a:fillRect/>
          </a:stretch>
        </p:blipFill>
        <p:spPr>
          <a:xfrm>
            <a:off x="0" y="4047"/>
            <a:ext cx="6096000" cy="6849906"/>
          </a:xfrm>
          <a:prstGeom prst="rect">
            <a:avLst/>
          </a:prstGeom>
        </p:spPr>
      </p:pic>
      <p:pic>
        <p:nvPicPr>
          <p:cNvPr id="16" name="Picture 15" descr="A golf course with a building and trees&#10;&#10;AI-generated content may be incorrect.">
            <a:extLst>
              <a:ext uri="{FF2B5EF4-FFF2-40B4-BE49-F238E27FC236}">
                <a16:creationId xmlns:a16="http://schemas.microsoft.com/office/drawing/2014/main" id="{FAB0DA68-849A-8C89-D3D0-16F676AB81E1}"/>
              </a:ext>
            </a:extLst>
          </p:cNvPr>
          <p:cNvPicPr>
            <a:picLocks noChangeAspect="1"/>
          </p:cNvPicPr>
          <p:nvPr/>
        </p:nvPicPr>
        <p:blipFill>
          <a:blip r:embed="rId6" cstate="print">
            <a:extLst>
              <a:ext uri="{28A0092B-C50C-407E-A947-70E740481C1C}">
                <a14:useLocalDpi xmlns:a14="http://schemas.microsoft.com/office/drawing/2010/main" val="0"/>
              </a:ext>
            </a:extLst>
          </a:blip>
          <a:srcRect l="23125" t="-408" r="26875" b="408"/>
          <a:stretch>
            <a:fillRect/>
          </a:stretch>
        </p:blipFill>
        <p:spPr>
          <a:xfrm>
            <a:off x="0" y="-23232"/>
            <a:ext cx="6096000" cy="6849906"/>
          </a:xfrm>
          <a:prstGeom prst="rect">
            <a:avLst/>
          </a:prstGeom>
        </p:spPr>
      </p:pic>
      <p:pic>
        <p:nvPicPr>
          <p:cNvPr id="13" name="Picture 12" descr="A golf course with a building and trees&#10;&#10;AI-generated content may be incorrect.">
            <a:extLst>
              <a:ext uri="{FF2B5EF4-FFF2-40B4-BE49-F238E27FC236}">
                <a16:creationId xmlns:a16="http://schemas.microsoft.com/office/drawing/2014/main" id="{304E03D3-844E-2177-C19A-CC4AC8F9105B}"/>
              </a:ext>
            </a:extLst>
          </p:cNvPr>
          <p:cNvPicPr>
            <a:picLocks noChangeAspect="1"/>
          </p:cNvPicPr>
          <p:nvPr/>
        </p:nvPicPr>
        <p:blipFill>
          <a:blip r:embed="rId7" cstate="print">
            <a:extLst>
              <a:ext uri="{28A0092B-C50C-407E-A947-70E740481C1C}">
                <a14:useLocalDpi xmlns:a14="http://schemas.microsoft.com/office/drawing/2010/main" val="0"/>
              </a:ext>
            </a:extLst>
          </a:blip>
          <a:srcRect l="9375" t="-398" r="40625" b="398"/>
          <a:stretch>
            <a:fillRect/>
          </a:stretch>
        </p:blipFill>
        <p:spPr>
          <a:xfrm>
            <a:off x="0" y="-23232"/>
            <a:ext cx="6096000" cy="6881232"/>
          </a:xfrm>
          <a:prstGeom prst="rect">
            <a:avLst/>
          </a:prstGeom>
        </p:spPr>
      </p:pic>
      <p:pic>
        <p:nvPicPr>
          <p:cNvPr id="17" name="Picture 16" descr="A screenshot of a website&#10;&#10;AI-generated content may be incorrect.">
            <a:extLst>
              <a:ext uri="{FF2B5EF4-FFF2-40B4-BE49-F238E27FC236}">
                <a16:creationId xmlns:a16="http://schemas.microsoft.com/office/drawing/2014/main" id="{0BF691BE-E594-94C1-9E53-1C5BD7FDAB7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95999" y="0"/>
            <a:ext cx="6096001" cy="6705600"/>
          </a:xfrm>
          <a:prstGeom prst="rect">
            <a:avLst/>
          </a:prstGeom>
        </p:spPr>
      </p:pic>
      <p:sp>
        <p:nvSpPr>
          <p:cNvPr id="3" name="TextBox 2">
            <a:extLst>
              <a:ext uri="{FF2B5EF4-FFF2-40B4-BE49-F238E27FC236}">
                <a16:creationId xmlns:a16="http://schemas.microsoft.com/office/drawing/2014/main" id="{291BFEF1-179A-A9DA-0789-C8293A000EAA}"/>
              </a:ext>
            </a:extLst>
          </p:cNvPr>
          <p:cNvSpPr txBox="1"/>
          <p:nvPr/>
        </p:nvSpPr>
        <p:spPr>
          <a:xfrm>
            <a:off x="7797577" y="2229315"/>
            <a:ext cx="3068080" cy="523220"/>
          </a:xfrm>
          <a:prstGeom prst="rect">
            <a:avLst/>
          </a:prstGeom>
          <a:noFill/>
        </p:spPr>
        <p:txBody>
          <a:bodyPr wrap="square" rtlCol="0">
            <a:spAutoFit/>
          </a:bodyPr>
          <a:lstStyle/>
          <a:p>
            <a:r>
              <a:rPr lang="en-US" sz="2800" dirty="0">
                <a:solidFill>
                  <a:srgbClr val="B9C89B"/>
                </a:solidFill>
              </a:rPr>
              <a:t>RSG Employees</a:t>
            </a:r>
          </a:p>
        </p:txBody>
      </p:sp>
    </p:spTree>
    <p:extLst>
      <p:ext uri="{BB962C8B-B14F-4D97-AF65-F5344CB8AC3E}">
        <p14:creationId xmlns:p14="http://schemas.microsoft.com/office/powerpoint/2010/main" val="2977997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51C0B"/>
        </a:solidFill>
        <a:effectLst/>
      </p:bgPr>
    </p:bg>
    <p:spTree>
      <p:nvGrpSpPr>
        <p:cNvPr id="1" name="">
          <a:extLst>
            <a:ext uri="{FF2B5EF4-FFF2-40B4-BE49-F238E27FC236}">
              <a16:creationId xmlns:a16="http://schemas.microsoft.com/office/drawing/2014/main" id="{DC59BEFE-8C6D-45EB-3BD3-B03512BE8A25}"/>
            </a:ext>
          </a:extLst>
        </p:cNvPr>
        <p:cNvGrpSpPr/>
        <p:nvPr/>
      </p:nvGrpSpPr>
      <p:grpSpPr>
        <a:xfrm>
          <a:off x="0" y="0"/>
          <a:ext cx="0" cy="0"/>
          <a:chOff x="0" y="0"/>
          <a:chExt cx="0" cy="0"/>
        </a:xfrm>
      </p:grpSpPr>
      <p:sp>
        <p:nvSpPr>
          <p:cNvPr id="24" name="Rectangle 23">
            <a:extLst>
              <a:ext uri="{FF2B5EF4-FFF2-40B4-BE49-F238E27FC236}">
                <a16:creationId xmlns:a16="http://schemas.microsoft.com/office/drawing/2014/main" id="{0EF48A57-5E21-E3E0-D684-8DDE8BD4B224}"/>
              </a:ext>
            </a:extLst>
          </p:cNvPr>
          <p:cNvSpPr/>
          <p:nvPr/>
        </p:nvSpPr>
        <p:spPr>
          <a:xfrm>
            <a:off x="0" y="0"/>
            <a:ext cx="12192000" cy="6858000"/>
          </a:xfrm>
          <a:prstGeom prst="rect">
            <a:avLst/>
          </a:prstGeom>
          <a:solidFill>
            <a:srgbClr val="151C0B"/>
          </a:solidFill>
          <a:ln>
            <a:solidFill>
              <a:srgbClr val="151C0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a:extLst>
              <a:ext uri="{FF2B5EF4-FFF2-40B4-BE49-F238E27FC236}">
                <a16:creationId xmlns:a16="http://schemas.microsoft.com/office/drawing/2014/main" id="{34492BC9-B199-5D31-2F21-AC1E5E89C7E6}"/>
              </a:ext>
            </a:extLst>
          </p:cNvPr>
          <p:cNvSpPr txBox="1">
            <a:spLocks noGrp="1"/>
          </p:cNvSpPr>
          <p:nvPr>
            <p:ph type="title"/>
          </p:nvPr>
        </p:nvSpPr>
        <p:spPr>
          <a:xfrm>
            <a:off x="1123971" y="354497"/>
            <a:ext cx="9350937" cy="504625"/>
          </a:xfrm>
          <a:prstGeom prst="rect">
            <a:avLst/>
          </a:prstGeom>
        </p:spPr>
        <p:txBody>
          <a:bodyPr vert="horz" wrap="square" lIns="0" tIns="12065" rIns="0" bIns="0" rtlCol="0">
            <a:spAutoFit/>
          </a:bodyPr>
          <a:lstStyle/>
          <a:p>
            <a:pPr marL="764540" algn="ctr">
              <a:lnSpc>
                <a:spcPct val="100000"/>
              </a:lnSpc>
              <a:spcBef>
                <a:spcPts val="95"/>
              </a:spcBef>
            </a:pPr>
            <a:r>
              <a:rPr dirty="0">
                <a:solidFill>
                  <a:srgbClr val="EAEBCE"/>
                </a:solidFill>
                <a:latin typeface="Adapter Arabic Display Extralig" panose="020D0303040300000004" pitchFamily="34" charset="-78"/>
                <a:cs typeface="Adapter Arabic Display Extralig" panose="020D0303040300000004" pitchFamily="34" charset="-78"/>
              </a:rPr>
              <a:t>Shura</a:t>
            </a:r>
            <a:r>
              <a:rPr spc="-85" dirty="0">
                <a:solidFill>
                  <a:srgbClr val="EAEBCE"/>
                </a:solidFill>
                <a:latin typeface="Adapter Arabic Display Extralig" panose="020D0303040300000004" pitchFamily="34" charset="-78"/>
                <a:cs typeface="Adapter Arabic Display Extralig" panose="020D0303040300000004" pitchFamily="34" charset="-78"/>
              </a:rPr>
              <a:t> </a:t>
            </a:r>
            <a:r>
              <a:rPr dirty="0">
                <a:solidFill>
                  <a:srgbClr val="EAEBCE"/>
                </a:solidFill>
                <a:latin typeface="Adapter Arabic Display Extralig" panose="020D0303040300000004" pitchFamily="34" charset="-78"/>
                <a:cs typeface="Adapter Arabic Display Extralig" panose="020D0303040300000004" pitchFamily="34" charset="-78"/>
              </a:rPr>
              <a:t>Links</a:t>
            </a:r>
            <a:r>
              <a:rPr spc="-80" dirty="0">
                <a:solidFill>
                  <a:srgbClr val="EAEBCE"/>
                </a:solidFill>
                <a:latin typeface="Adapter Arabic Display Extralig" panose="020D0303040300000004" pitchFamily="34" charset="-78"/>
                <a:cs typeface="Adapter Arabic Display Extralig" panose="020D0303040300000004" pitchFamily="34" charset="-78"/>
              </a:rPr>
              <a:t> </a:t>
            </a:r>
            <a:r>
              <a:rPr spc="-10" dirty="0">
                <a:solidFill>
                  <a:srgbClr val="EAEBCE"/>
                </a:solidFill>
                <a:latin typeface="Adapter Arabic Display Extralig" panose="020D0303040300000004" pitchFamily="34" charset="-78"/>
                <a:cs typeface="Adapter Arabic Display Extralig" panose="020D0303040300000004" pitchFamily="34" charset="-78"/>
              </a:rPr>
              <a:t>Description</a:t>
            </a:r>
            <a:r>
              <a:rPr lang="en-US" spc="-10" dirty="0">
                <a:solidFill>
                  <a:srgbClr val="EAEBCE"/>
                </a:solidFill>
                <a:latin typeface="Adapter Arabic Display Extralig" panose="020D0303040300000004" pitchFamily="34" charset="-78"/>
                <a:cs typeface="Adapter Arabic Display Extralig" panose="020D0303040300000004" pitchFamily="34" charset="-78"/>
              </a:rPr>
              <a:t> – RSG Employees</a:t>
            </a:r>
            <a:endParaRPr dirty="0">
              <a:solidFill>
                <a:srgbClr val="EAEBCE"/>
              </a:solidFill>
              <a:latin typeface="Adapter Arabic Display Extralig" panose="020D0303040300000004" pitchFamily="34" charset="-78"/>
              <a:cs typeface="Adapter Arabic Display Extralig" panose="020D0303040300000004" pitchFamily="34" charset="-78"/>
            </a:endParaRPr>
          </a:p>
        </p:txBody>
      </p:sp>
      <p:sp>
        <p:nvSpPr>
          <p:cNvPr id="3" name="object 3">
            <a:extLst>
              <a:ext uri="{FF2B5EF4-FFF2-40B4-BE49-F238E27FC236}">
                <a16:creationId xmlns:a16="http://schemas.microsoft.com/office/drawing/2014/main" id="{9CBA0A54-28BF-F015-C16D-D636BE982B5A}"/>
              </a:ext>
            </a:extLst>
          </p:cNvPr>
          <p:cNvSpPr txBox="1"/>
          <p:nvPr/>
        </p:nvSpPr>
        <p:spPr>
          <a:xfrm>
            <a:off x="1583698" y="1129323"/>
            <a:ext cx="3801745" cy="659155"/>
          </a:xfrm>
          <a:prstGeom prst="rect">
            <a:avLst/>
          </a:prstGeom>
        </p:spPr>
        <p:txBody>
          <a:bodyPr vert="horz" wrap="square" lIns="0" tIns="12700" rIns="0" bIns="0" rtlCol="0">
            <a:spAutoFit/>
          </a:bodyPr>
          <a:lstStyle/>
          <a:p>
            <a:pPr marL="12700" marR="5080">
              <a:lnSpc>
                <a:spcPct val="100000"/>
              </a:lnSpc>
              <a:spcBef>
                <a:spcPts val="100"/>
              </a:spcBef>
            </a:pPr>
            <a:r>
              <a:rPr sz="1400" dirty="0">
                <a:solidFill>
                  <a:srgbClr val="EAEBCE"/>
                </a:solidFill>
                <a:latin typeface="Adapter Arabic Display Extralig" panose="020D0303040300000004" pitchFamily="34" charset="-78"/>
                <a:cs typeface="Adapter Arabic Display Extralig" panose="020D0303040300000004" pitchFamily="34" charset="-78"/>
              </a:rPr>
              <a:t>Par</a:t>
            </a:r>
            <a:r>
              <a:rPr sz="1400" spc="-1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72,</a:t>
            </a:r>
            <a:r>
              <a:rPr sz="1400" spc="-1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7700</a:t>
            </a:r>
            <a:r>
              <a:rPr sz="1400" spc="-3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yard,</a:t>
            </a:r>
            <a:r>
              <a:rPr sz="1400" spc="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18</a:t>
            </a:r>
            <a:r>
              <a:rPr sz="1400" spc="-1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Hole</a:t>
            </a:r>
            <a:r>
              <a:rPr sz="1400" spc="-10" dirty="0">
                <a:solidFill>
                  <a:srgbClr val="EAEBCE"/>
                </a:solidFill>
                <a:latin typeface="Adapter Arabic Display Extralig" panose="020D0303040300000004" pitchFamily="34" charset="-78"/>
                <a:cs typeface="Adapter Arabic Display Extralig" panose="020D0303040300000004" pitchFamily="34" charset="-78"/>
              </a:rPr>
              <a:t> Championship</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Golf Course</a:t>
            </a:r>
            <a:r>
              <a:rPr sz="1400" spc="5" dirty="0">
                <a:solidFill>
                  <a:srgbClr val="EAEBCE"/>
                </a:solidFill>
                <a:latin typeface="Adapter Arabic Display Extralig" panose="020D0303040300000004" pitchFamily="34" charset="-78"/>
                <a:cs typeface="Adapter Arabic Display Extralig" panose="020D0303040300000004" pitchFamily="34" charset="-78"/>
              </a:rPr>
              <a:t> </a:t>
            </a:r>
            <a:r>
              <a:rPr sz="1400" spc="-5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Designed</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by</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Brian</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Curley</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and</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managed</a:t>
            </a:r>
            <a:r>
              <a:rPr sz="1400" spc="-4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by</a:t>
            </a:r>
            <a:r>
              <a:rPr sz="1400" spc="-3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Golf</a:t>
            </a:r>
            <a:r>
              <a:rPr sz="1400" spc="-10" dirty="0">
                <a:solidFill>
                  <a:srgbClr val="EAEBCE"/>
                </a:solidFill>
                <a:latin typeface="Adapter Arabic Display Extralig" panose="020D0303040300000004" pitchFamily="34" charset="-78"/>
                <a:cs typeface="Adapter Arabic Display Extralig" panose="020D0303040300000004" pitchFamily="34" charset="-78"/>
              </a:rPr>
              <a:t> Saudi.</a:t>
            </a:r>
            <a:endParaRPr sz="1400" dirty="0">
              <a:solidFill>
                <a:srgbClr val="EAEBCE"/>
              </a:solidFill>
              <a:latin typeface="Adapter Arabic Display Extralig" panose="020D0303040300000004" pitchFamily="34" charset="-78"/>
              <a:cs typeface="Adapter Arabic Display Extralig" panose="020D0303040300000004" pitchFamily="34" charset="-78"/>
            </a:endParaRPr>
          </a:p>
        </p:txBody>
      </p:sp>
      <p:sp>
        <p:nvSpPr>
          <p:cNvPr id="4" name="object 4">
            <a:extLst>
              <a:ext uri="{FF2B5EF4-FFF2-40B4-BE49-F238E27FC236}">
                <a16:creationId xmlns:a16="http://schemas.microsoft.com/office/drawing/2014/main" id="{C60088B2-10D1-37CA-32E9-374AC14A6818}"/>
              </a:ext>
            </a:extLst>
          </p:cNvPr>
          <p:cNvSpPr txBox="1"/>
          <p:nvPr/>
        </p:nvSpPr>
        <p:spPr>
          <a:xfrm>
            <a:off x="1562229" y="1986976"/>
            <a:ext cx="4238625" cy="1705467"/>
          </a:xfrm>
          <a:prstGeom prst="rect">
            <a:avLst/>
          </a:prstGeom>
          <a:solidFill>
            <a:srgbClr val="151C0B"/>
          </a:solidFill>
        </p:spPr>
        <p:txBody>
          <a:bodyPr vert="horz" wrap="square" lIns="0" tIns="12700" rIns="0" bIns="0" rtlCol="0">
            <a:spAutoFit/>
          </a:bodyPr>
          <a:lstStyle/>
          <a:p>
            <a:pPr marL="41910" marR="90805">
              <a:lnSpc>
                <a:spcPct val="107500"/>
              </a:lnSpc>
              <a:spcBef>
                <a:spcPts val="100"/>
              </a:spcBef>
            </a:pPr>
            <a:r>
              <a:rPr sz="1400" spc="-20" dirty="0">
                <a:solidFill>
                  <a:srgbClr val="EAEBCE"/>
                </a:solidFill>
                <a:latin typeface="Adapter Arabic Display Extralig" panose="020D0303040300000004" pitchFamily="34" charset="-78"/>
                <a:cs typeface="Adapter Arabic Display Extralig" panose="020D0303040300000004" pitchFamily="34" charset="-78"/>
              </a:rPr>
              <a:t>Tailored</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Green</a:t>
            </a:r>
            <a:r>
              <a:rPr sz="1400" spc="-1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fee</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options</a:t>
            </a:r>
            <a:r>
              <a:rPr sz="1400" spc="-2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 Green</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fees</a:t>
            </a:r>
            <a:r>
              <a:rPr sz="1400" spc="-4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available</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for</a:t>
            </a:r>
            <a:r>
              <a:rPr sz="1400" spc="-2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9</a:t>
            </a:r>
            <a:r>
              <a:rPr sz="1400" spc="-15" dirty="0">
                <a:solidFill>
                  <a:srgbClr val="EAEBCE"/>
                </a:solidFill>
                <a:latin typeface="Adapter Arabic Display Extralig" panose="020D0303040300000004" pitchFamily="34" charset="-78"/>
                <a:cs typeface="Adapter Arabic Display Extralig" panose="020D0303040300000004" pitchFamily="34" charset="-78"/>
              </a:rPr>
              <a:t> </a:t>
            </a:r>
            <a:r>
              <a:rPr sz="1400" spc="-10" dirty="0">
                <a:solidFill>
                  <a:srgbClr val="EAEBCE"/>
                </a:solidFill>
                <a:latin typeface="Adapter Arabic Display Extralig" panose="020D0303040300000004" pitchFamily="34" charset="-78"/>
                <a:cs typeface="Adapter Arabic Display Extralig" panose="020D0303040300000004" pitchFamily="34" charset="-78"/>
              </a:rPr>
              <a:t>holes </a:t>
            </a:r>
            <a:r>
              <a:rPr sz="1400" dirty="0">
                <a:solidFill>
                  <a:srgbClr val="EAEBCE"/>
                </a:solidFill>
                <a:latin typeface="Adapter Arabic Display Extralig" panose="020D0303040300000004" pitchFamily="34" charset="-78"/>
                <a:cs typeface="Adapter Arabic Display Extralig" panose="020D0303040300000004" pitchFamily="34" charset="-78"/>
              </a:rPr>
              <a:t>and</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18</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holes</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(Rates</a:t>
            </a:r>
            <a:r>
              <a:rPr sz="1400" spc="-10" dirty="0">
                <a:solidFill>
                  <a:srgbClr val="EAEBCE"/>
                </a:solidFill>
                <a:latin typeface="Adapter Arabic Display Extralig" panose="020D0303040300000004" pitchFamily="34" charset="-78"/>
                <a:cs typeface="Adapter Arabic Display Extralig" panose="020D0303040300000004" pitchFamily="34" charset="-78"/>
              </a:rPr>
              <a:t> attached).</a:t>
            </a:r>
            <a:endParaRPr sz="1400" dirty="0">
              <a:solidFill>
                <a:srgbClr val="EAEBCE"/>
              </a:solidFill>
              <a:latin typeface="Adapter Arabic Display Extralig" panose="020D0303040300000004" pitchFamily="34" charset="-78"/>
              <a:cs typeface="Adapter Arabic Display Extralig" panose="020D0303040300000004" pitchFamily="34" charset="-78"/>
            </a:endParaRPr>
          </a:p>
          <a:p>
            <a:pPr>
              <a:lnSpc>
                <a:spcPct val="100000"/>
              </a:lnSpc>
              <a:spcBef>
                <a:spcPts val="745"/>
              </a:spcBef>
            </a:pPr>
            <a:endParaRPr sz="1400" dirty="0">
              <a:solidFill>
                <a:srgbClr val="EAEBCE"/>
              </a:solidFill>
              <a:latin typeface="Adapter Arabic Display Extralig" panose="020D0303040300000004" pitchFamily="34" charset="-78"/>
              <a:cs typeface="Adapter Arabic Display Extralig" panose="020D0303040300000004" pitchFamily="34" charset="-78"/>
            </a:endParaRPr>
          </a:p>
          <a:p>
            <a:pPr marL="12700" marR="5080">
              <a:lnSpc>
                <a:spcPct val="107200"/>
              </a:lnSpc>
            </a:pPr>
            <a:r>
              <a:rPr sz="1400" dirty="0">
                <a:solidFill>
                  <a:srgbClr val="EAEBCE"/>
                </a:solidFill>
                <a:latin typeface="Adapter Arabic Display Extralig" panose="020D0303040300000004" pitchFamily="34" charset="-78"/>
                <a:cs typeface="Adapter Arabic Display Extralig" panose="020D0303040300000004" pitchFamily="34" charset="-78"/>
              </a:rPr>
              <a:t>Professional</a:t>
            </a:r>
            <a:r>
              <a:rPr sz="1400" spc="-5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golf</a:t>
            </a:r>
            <a:r>
              <a:rPr sz="1400" spc="-1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coaching</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for</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all</a:t>
            </a:r>
            <a:r>
              <a:rPr sz="1400" spc="-2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levels</a:t>
            </a:r>
            <a:r>
              <a:rPr sz="1400" spc="-1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t>
            </a:r>
            <a:r>
              <a:rPr sz="1400" spc="-1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Lessons</a:t>
            </a:r>
            <a:r>
              <a:rPr sz="1400" spc="-5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available</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spc="-25" dirty="0">
                <a:solidFill>
                  <a:srgbClr val="EAEBCE"/>
                </a:solidFill>
                <a:latin typeface="Adapter Arabic Display Extralig" panose="020D0303040300000004" pitchFamily="34" charset="-78"/>
                <a:cs typeface="Adapter Arabic Display Extralig" panose="020D0303040300000004" pitchFamily="34" charset="-78"/>
              </a:rPr>
              <a:t>for </a:t>
            </a:r>
            <a:r>
              <a:rPr sz="1400" dirty="0">
                <a:solidFill>
                  <a:srgbClr val="EAEBCE"/>
                </a:solidFill>
                <a:latin typeface="Adapter Arabic Display Extralig" panose="020D0303040300000004" pitchFamily="34" charset="-78"/>
                <a:cs typeface="Adapter Arabic Display Extralig" panose="020D0303040300000004" pitchFamily="34" charset="-78"/>
              </a:rPr>
              <a:t>individuals,</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groups,</a:t>
            </a:r>
            <a:r>
              <a:rPr sz="1400" spc="-3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families,</a:t>
            </a:r>
            <a:r>
              <a:rPr sz="1400" spc="-4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children</a:t>
            </a:r>
            <a:r>
              <a:rPr sz="1400" spc="-4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and</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couples.</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We</a:t>
            </a:r>
            <a:r>
              <a:rPr sz="1400" spc="-50" dirty="0">
                <a:solidFill>
                  <a:srgbClr val="EAEBCE"/>
                </a:solidFill>
                <a:latin typeface="Adapter Arabic Display Extralig" panose="020D0303040300000004" pitchFamily="34" charset="-78"/>
                <a:cs typeface="Adapter Arabic Display Extralig" panose="020D0303040300000004" pitchFamily="34" charset="-78"/>
              </a:rPr>
              <a:t> </a:t>
            </a:r>
            <a:r>
              <a:rPr sz="1400" spc="-10" dirty="0">
                <a:solidFill>
                  <a:srgbClr val="EAEBCE"/>
                </a:solidFill>
                <a:latin typeface="Adapter Arabic Display Extralig" panose="020D0303040300000004" pitchFamily="34" charset="-78"/>
                <a:cs typeface="Adapter Arabic Display Extralig" panose="020D0303040300000004" pitchFamily="34" charset="-78"/>
              </a:rPr>
              <a:t>cater</a:t>
            </a:r>
            <a:r>
              <a:rPr sz="1400" spc="50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for</a:t>
            </a:r>
            <a:r>
              <a:rPr sz="1400" spc="-3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all</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levels</a:t>
            </a:r>
            <a:r>
              <a:rPr sz="1400" spc="-3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from</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beginners</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to</a:t>
            </a:r>
            <a:r>
              <a:rPr sz="1400" spc="-2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experienced</a:t>
            </a:r>
            <a:r>
              <a:rPr sz="1400" spc="-55" dirty="0">
                <a:solidFill>
                  <a:srgbClr val="EAEBCE"/>
                </a:solidFill>
                <a:latin typeface="Adapter Arabic Display Extralig" panose="020D0303040300000004" pitchFamily="34" charset="-78"/>
                <a:cs typeface="Adapter Arabic Display Extralig" panose="020D0303040300000004" pitchFamily="34" charset="-78"/>
              </a:rPr>
              <a:t> </a:t>
            </a:r>
            <a:r>
              <a:rPr sz="1400" spc="-10" dirty="0">
                <a:solidFill>
                  <a:srgbClr val="EAEBCE"/>
                </a:solidFill>
                <a:latin typeface="Adapter Arabic Display Extralig" panose="020D0303040300000004" pitchFamily="34" charset="-78"/>
                <a:cs typeface="Adapter Arabic Display Extralig" panose="020D0303040300000004" pitchFamily="34" charset="-78"/>
              </a:rPr>
              <a:t>players.</a:t>
            </a:r>
            <a:endParaRPr sz="1400" dirty="0">
              <a:solidFill>
                <a:srgbClr val="EAEBCE"/>
              </a:solidFill>
              <a:latin typeface="Adapter Arabic Display Extralig" panose="020D0303040300000004" pitchFamily="34" charset="-78"/>
              <a:cs typeface="Adapter Arabic Display Extralig" panose="020D0303040300000004" pitchFamily="34" charset="-78"/>
            </a:endParaRPr>
          </a:p>
        </p:txBody>
      </p:sp>
      <p:sp>
        <p:nvSpPr>
          <p:cNvPr id="5" name="object 5">
            <a:extLst>
              <a:ext uri="{FF2B5EF4-FFF2-40B4-BE49-F238E27FC236}">
                <a16:creationId xmlns:a16="http://schemas.microsoft.com/office/drawing/2014/main" id="{47FE7877-1AD9-3C01-F405-44950BED01ED}"/>
              </a:ext>
            </a:extLst>
          </p:cNvPr>
          <p:cNvSpPr txBox="1"/>
          <p:nvPr/>
        </p:nvSpPr>
        <p:spPr>
          <a:xfrm>
            <a:off x="1583698" y="3853990"/>
            <a:ext cx="2438400" cy="443711"/>
          </a:xfrm>
          <a:prstGeom prst="rect">
            <a:avLst/>
          </a:prstGeom>
        </p:spPr>
        <p:txBody>
          <a:bodyPr vert="horz" wrap="square" lIns="0" tIns="12700" rIns="0" bIns="0" rtlCol="0">
            <a:spAutoFit/>
          </a:bodyPr>
          <a:lstStyle/>
          <a:p>
            <a:pPr marL="12700">
              <a:lnSpc>
                <a:spcPct val="100000"/>
              </a:lnSpc>
              <a:spcBef>
                <a:spcPts val="100"/>
              </a:spcBef>
            </a:pPr>
            <a:r>
              <a:rPr sz="1400" spc="-10" dirty="0">
                <a:solidFill>
                  <a:srgbClr val="EAEBCE"/>
                </a:solidFill>
                <a:latin typeface="Adapter Arabic Display Extralig" panose="020D0303040300000004" pitchFamily="34" charset="-78"/>
                <a:cs typeface="Adapter Arabic Display Extralig" panose="020D0303040300000004" pitchFamily="34" charset="-78"/>
              </a:rPr>
              <a:t>On-</a:t>
            </a:r>
            <a:r>
              <a:rPr sz="1400" dirty="0">
                <a:solidFill>
                  <a:srgbClr val="EAEBCE"/>
                </a:solidFill>
                <a:latin typeface="Adapter Arabic Display Extralig" panose="020D0303040300000004" pitchFamily="34" charset="-78"/>
                <a:cs typeface="Adapter Arabic Display Extralig" panose="020D0303040300000004" pitchFamily="34" charset="-78"/>
              </a:rPr>
              <a:t>site</a:t>
            </a:r>
            <a:r>
              <a:rPr sz="1400" spc="-2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PGA</a:t>
            </a:r>
            <a:r>
              <a:rPr sz="1400" spc="-7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Qualified</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spc="-10" dirty="0">
                <a:solidFill>
                  <a:srgbClr val="EAEBCE"/>
                </a:solidFill>
                <a:latin typeface="Adapter Arabic Display Extralig" panose="020D0303040300000004" pitchFamily="34" charset="-78"/>
                <a:cs typeface="Adapter Arabic Display Extralig" panose="020D0303040300000004" pitchFamily="34" charset="-78"/>
              </a:rPr>
              <a:t>Professional.</a:t>
            </a:r>
            <a:endParaRPr sz="1400" dirty="0">
              <a:solidFill>
                <a:srgbClr val="EAEBCE"/>
              </a:solidFill>
              <a:latin typeface="Adapter Arabic Display Extralig" panose="020D0303040300000004" pitchFamily="34" charset="-78"/>
              <a:cs typeface="Adapter Arabic Display Extralig" panose="020D0303040300000004" pitchFamily="34" charset="-78"/>
            </a:endParaRPr>
          </a:p>
        </p:txBody>
      </p:sp>
      <p:sp>
        <p:nvSpPr>
          <p:cNvPr id="8" name="object 8">
            <a:extLst>
              <a:ext uri="{FF2B5EF4-FFF2-40B4-BE49-F238E27FC236}">
                <a16:creationId xmlns:a16="http://schemas.microsoft.com/office/drawing/2014/main" id="{C77CA5ED-2BB2-22D7-BD61-B75C8A2F86ED}"/>
              </a:ext>
            </a:extLst>
          </p:cNvPr>
          <p:cNvSpPr txBox="1"/>
          <p:nvPr/>
        </p:nvSpPr>
        <p:spPr>
          <a:xfrm>
            <a:off x="7778351" y="1097142"/>
            <a:ext cx="3977939" cy="725007"/>
          </a:xfrm>
          <a:prstGeom prst="rect">
            <a:avLst/>
          </a:prstGeom>
        </p:spPr>
        <p:txBody>
          <a:bodyPr vert="horz" wrap="square" lIns="0" tIns="26670" rIns="0" bIns="0" rtlCol="0">
            <a:spAutoFit/>
          </a:bodyPr>
          <a:lstStyle/>
          <a:p>
            <a:pPr marL="12700" marR="295910">
              <a:lnSpc>
                <a:spcPct val="107500"/>
              </a:lnSpc>
            </a:pPr>
            <a:r>
              <a:rPr sz="1400" dirty="0">
                <a:solidFill>
                  <a:srgbClr val="EAEBCE"/>
                </a:solidFill>
                <a:latin typeface="Adapter Arabic Display Extralig" panose="020D0303040300000004" pitchFamily="34" charset="-78"/>
                <a:cs typeface="Adapter Arabic Display Extralig" panose="020D0303040300000004" pitchFamily="34" charset="-78"/>
              </a:rPr>
              <a:t>Premium Callaway practice balls – High grade golf balls as used on the professional golf tours.</a:t>
            </a:r>
          </a:p>
        </p:txBody>
      </p:sp>
      <p:sp>
        <p:nvSpPr>
          <p:cNvPr id="9" name="object 9">
            <a:extLst>
              <a:ext uri="{FF2B5EF4-FFF2-40B4-BE49-F238E27FC236}">
                <a16:creationId xmlns:a16="http://schemas.microsoft.com/office/drawing/2014/main" id="{DC0E86DC-BCF6-D586-2A73-4AA0B39B31B2}"/>
              </a:ext>
            </a:extLst>
          </p:cNvPr>
          <p:cNvSpPr txBox="1"/>
          <p:nvPr/>
        </p:nvSpPr>
        <p:spPr>
          <a:xfrm>
            <a:off x="7778350" y="2008392"/>
            <a:ext cx="3977939" cy="3075714"/>
          </a:xfrm>
          <a:prstGeom prst="rect">
            <a:avLst/>
          </a:prstGeom>
        </p:spPr>
        <p:txBody>
          <a:bodyPr vert="horz" wrap="square" lIns="0" tIns="12700" rIns="0" bIns="0" rtlCol="0">
            <a:spAutoFit/>
          </a:bodyPr>
          <a:lstStyle/>
          <a:p>
            <a:pPr marL="39370" marR="327660">
              <a:lnSpc>
                <a:spcPct val="107500"/>
              </a:lnSpc>
              <a:spcBef>
                <a:spcPts val="100"/>
              </a:spcBef>
            </a:pPr>
            <a:r>
              <a:rPr sz="1400" dirty="0">
                <a:solidFill>
                  <a:srgbClr val="EAEBCE"/>
                </a:solidFill>
                <a:latin typeface="Adapter Arabic Display Extralig" panose="020D0303040300000004" pitchFamily="34" charset="-78"/>
                <a:cs typeface="Adapter Arabic Display Extralig" panose="020D0303040300000004" pitchFamily="34" charset="-78"/>
              </a:rPr>
              <a:t>Callaway Elyte rental sets – The ultimate in rental sets for gents, ladies and children.</a:t>
            </a:r>
          </a:p>
          <a:p>
            <a:pPr>
              <a:lnSpc>
                <a:spcPct val="100000"/>
              </a:lnSpc>
              <a:spcBef>
                <a:spcPts val="590"/>
              </a:spcBef>
            </a:pPr>
            <a:endParaRPr sz="1400" dirty="0">
              <a:solidFill>
                <a:srgbClr val="EAEBCE"/>
              </a:solidFill>
              <a:latin typeface="Adapter Arabic Display Extralig" panose="020D0303040300000004" pitchFamily="34" charset="-78"/>
              <a:cs typeface="Adapter Arabic Display Extralig" panose="020D0303040300000004" pitchFamily="34" charset="-78"/>
            </a:endParaRPr>
          </a:p>
          <a:p>
            <a:pPr marL="12700" marR="113664">
              <a:lnSpc>
                <a:spcPct val="107100"/>
              </a:lnSpc>
            </a:pPr>
            <a:r>
              <a:rPr sz="1400" dirty="0">
                <a:solidFill>
                  <a:srgbClr val="EAEBCE"/>
                </a:solidFill>
                <a:latin typeface="Adapter Arabic Display Extralig" panose="020D0303040300000004" pitchFamily="34" charset="-78"/>
                <a:cs typeface="Adapter Arabic Display Extralig" panose="020D0303040300000004" pitchFamily="34" charset="-78"/>
              </a:rPr>
              <a:t>Curated golf retail boutique – Stocking the leading brands in golf apparel, golf balls, Shura Links crested merchandise and golfing accessories.</a:t>
            </a:r>
            <a:endParaRPr lang="en-US" sz="1400" dirty="0">
              <a:solidFill>
                <a:srgbClr val="EAEBCE"/>
              </a:solidFill>
              <a:latin typeface="Adapter Arabic Display Extralig" panose="020D0303040300000004" pitchFamily="34" charset="-78"/>
              <a:cs typeface="Adapter Arabic Display Extralig" panose="020D0303040300000004" pitchFamily="34" charset="-78"/>
            </a:endParaRPr>
          </a:p>
          <a:p>
            <a:pPr marL="12700" marR="113664">
              <a:lnSpc>
                <a:spcPct val="107100"/>
              </a:lnSpc>
            </a:pPr>
            <a:endParaRPr sz="1400" dirty="0">
              <a:solidFill>
                <a:srgbClr val="EAEBCE"/>
              </a:solidFill>
              <a:latin typeface="Adapter Arabic Display Extralig" panose="020D0303040300000004" pitchFamily="34" charset="-78"/>
              <a:cs typeface="Adapter Arabic Display Extralig" panose="020D0303040300000004" pitchFamily="34" charset="-78"/>
            </a:endParaRPr>
          </a:p>
          <a:p>
            <a:pPr marL="39370" marR="5080">
              <a:lnSpc>
                <a:spcPct val="107200"/>
              </a:lnSpc>
            </a:pPr>
            <a:r>
              <a:rPr sz="1400" dirty="0">
                <a:solidFill>
                  <a:srgbClr val="EAEBCE"/>
                </a:solidFill>
                <a:latin typeface="Adapter Arabic Display Extralig" panose="020D0303040300000004" pitchFamily="34" charset="-78"/>
                <a:cs typeface="Adapter Arabic Display Extralig" panose="020D0303040300000004" pitchFamily="34" charset="-78"/>
              </a:rPr>
              <a:t>Elevated clubhouse experience – Situated impressively overlooking the 18th hole, our clubhouse offers an exceptional dining experience, both inside and outside on the terrace or by the pool.</a:t>
            </a:r>
          </a:p>
        </p:txBody>
      </p:sp>
      <p:pic>
        <p:nvPicPr>
          <p:cNvPr id="10" name="object 10">
            <a:extLst>
              <a:ext uri="{FF2B5EF4-FFF2-40B4-BE49-F238E27FC236}">
                <a16:creationId xmlns:a16="http://schemas.microsoft.com/office/drawing/2014/main" id="{44F612FA-91EC-A446-2E31-05E716704883}"/>
              </a:ext>
            </a:extLst>
          </p:cNvPr>
          <p:cNvPicPr/>
          <p:nvPr/>
        </p:nvPicPr>
        <p:blipFill>
          <a:blip r:embed="rId2" cstate="print"/>
          <a:stretch>
            <a:fillRect/>
          </a:stretch>
        </p:blipFill>
        <p:spPr>
          <a:xfrm>
            <a:off x="11414632" y="6122187"/>
            <a:ext cx="396951" cy="397738"/>
          </a:xfrm>
          <a:prstGeom prst="rect">
            <a:avLst/>
          </a:prstGeom>
        </p:spPr>
      </p:pic>
      <p:grpSp>
        <p:nvGrpSpPr>
          <p:cNvPr id="11" name="object 11">
            <a:extLst>
              <a:ext uri="{FF2B5EF4-FFF2-40B4-BE49-F238E27FC236}">
                <a16:creationId xmlns:a16="http://schemas.microsoft.com/office/drawing/2014/main" id="{F7CD7DF4-D37F-BFDC-D87D-2E8A6B96D18D}"/>
              </a:ext>
            </a:extLst>
          </p:cNvPr>
          <p:cNvGrpSpPr/>
          <p:nvPr/>
        </p:nvGrpSpPr>
        <p:grpSpPr>
          <a:xfrm>
            <a:off x="483981" y="1097142"/>
            <a:ext cx="833176" cy="3251167"/>
            <a:chOff x="507838" y="1014509"/>
            <a:chExt cx="833176" cy="3251167"/>
          </a:xfrm>
        </p:grpSpPr>
        <p:pic>
          <p:nvPicPr>
            <p:cNvPr id="12" name="object 12">
              <a:extLst>
                <a:ext uri="{FF2B5EF4-FFF2-40B4-BE49-F238E27FC236}">
                  <a16:creationId xmlns:a16="http://schemas.microsoft.com/office/drawing/2014/main" id="{E0995A0C-D724-5F46-11B0-299999520BAE}"/>
                </a:ext>
              </a:extLst>
            </p:cNvPr>
            <p:cNvPicPr/>
            <p:nvPr/>
          </p:nvPicPr>
          <p:blipFill>
            <a:blip r:embed="rId3" cstate="print"/>
            <a:srcRect l="21986" t="14071" r="9782" b="22687"/>
            <a:stretch>
              <a:fillRect/>
            </a:stretch>
          </p:blipFill>
          <p:spPr>
            <a:xfrm>
              <a:off x="649965" y="1014509"/>
              <a:ext cx="685800" cy="609601"/>
            </a:xfrm>
            <a:prstGeom prst="rect">
              <a:avLst/>
            </a:prstGeom>
          </p:spPr>
        </p:pic>
        <p:pic>
          <p:nvPicPr>
            <p:cNvPr id="13" name="object 13">
              <a:extLst>
                <a:ext uri="{FF2B5EF4-FFF2-40B4-BE49-F238E27FC236}">
                  <a16:creationId xmlns:a16="http://schemas.microsoft.com/office/drawing/2014/main" id="{CD80E75D-89E2-C2D6-8A35-B68A06FBDAE2}"/>
                </a:ext>
              </a:extLst>
            </p:cNvPr>
            <p:cNvPicPr/>
            <p:nvPr/>
          </p:nvPicPr>
          <p:blipFill>
            <a:blip r:embed="rId4" cstate="print"/>
            <a:srcRect l="17604" t="12230" r="22602" b="21455"/>
            <a:stretch>
              <a:fillRect/>
            </a:stretch>
          </p:blipFill>
          <p:spPr>
            <a:xfrm>
              <a:off x="507838" y="1898563"/>
              <a:ext cx="699782" cy="599138"/>
            </a:xfrm>
            <a:prstGeom prst="rect">
              <a:avLst/>
            </a:prstGeom>
          </p:spPr>
        </p:pic>
        <p:pic>
          <p:nvPicPr>
            <p:cNvPr id="14" name="object 14">
              <a:extLst>
                <a:ext uri="{FF2B5EF4-FFF2-40B4-BE49-F238E27FC236}">
                  <a16:creationId xmlns:a16="http://schemas.microsoft.com/office/drawing/2014/main" id="{68E8CEAD-0DDE-052E-20F1-BB51FE3FFA23}"/>
                </a:ext>
              </a:extLst>
            </p:cNvPr>
            <p:cNvPicPr/>
            <p:nvPr/>
          </p:nvPicPr>
          <p:blipFill>
            <a:blip r:embed="rId5" cstate="print"/>
            <a:srcRect l="15466" t="16628" r="16301" b="18805"/>
            <a:stretch>
              <a:fillRect/>
            </a:stretch>
          </p:blipFill>
          <p:spPr>
            <a:xfrm>
              <a:off x="579014" y="2704057"/>
              <a:ext cx="685800" cy="609600"/>
            </a:xfrm>
            <a:prstGeom prst="rect">
              <a:avLst/>
            </a:prstGeom>
          </p:spPr>
        </p:pic>
        <p:pic>
          <p:nvPicPr>
            <p:cNvPr id="15" name="object 15">
              <a:extLst>
                <a:ext uri="{FF2B5EF4-FFF2-40B4-BE49-F238E27FC236}">
                  <a16:creationId xmlns:a16="http://schemas.microsoft.com/office/drawing/2014/main" id="{4D5E2988-7158-D7D6-61AA-F63180E53631}"/>
                </a:ext>
              </a:extLst>
            </p:cNvPr>
            <p:cNvPicPr/>
            <p:nvPr/>
          </p:nvPicPr>
          <p:blipFill>
            <a:blip r:embed="rId6" cstate="print"/>
            <a:srcRect l="15303" t="13831" r="17181" b="19923"/>
            <a:stretch>
              <a:fillRect/>
            </a:stretch>
          </p:blipFill>
          <p:spPr>
            <a:xfrm>
              <a:off x="507838" y="3503676"/>
              <a:ext cx="833176" cy="762000"/>
            </a:xfrm>
            <a:prstGeom prst="rect">
              <a:avLst/>
            </a:prstGeom>
          </p:spPr>
        </p:pic>
      </p:grpSp>
      <p:grpSp>
        <p:nvGrpSpPr>
          <p:cNvPr id="18" name="object 18">
            <a:extLst>
              <a:ext uri="{FF2B5EF4-FFF2-40B4-BE49-F238E27FC236}">
                <a16:creationId xmlns:a16="http://schemas.microsoft.com/office/drawing/2014/main" id="{09C09272-5AA4-A091-6594-B2D9C49AD1B1}"/>
              </a:ext>
            </a:extLst>
          </p:cNvPr>
          <p:cNvGrpSpPr/>
          <p:nvPr/>
        </p:nvGrpSpPr>
        <p:grpSpPr>
          <a:xfrm>
            <a:off x="606985" y="1129323"/>
            <a:ext cx="6898560" cy="3997094"/>
            <a:chOff x="799384" y="1152574"/>
            <a:chExt cx="6898560" cy="3997094"/>
          </a:xfrm>
        </p:grpSpPr>
        <p:pic>
          <p:nvPicPr>
            <p:cNvPr id="19" name="object 19">
              <a:extLst>
                <a:ext uri="{FF2B5EF4-FFF2-40B4-BE49-F238E27FC236}">
                  <a16:creationId xmlns:a16="http://schemas.microsoft.com/office/drawing/2014/main" id="{53A85535-9F30-1729-9535-1E8FC5170727}"/>
                </a:ext>
              </a:extLst>
            </p:cNvPr>
            <p:cNvPicPr/>
            <p:nvPr/>
          </p:nvPicPr>
          <p:blipFill>
            <a:blip r:embed="rId7" cstate="print"/>
            <a:srcRect l="16132" t="13953" r="13281" b="21583"/>
            <a:stretch>
              <a:fillRect/>
            </a:stretch>
          </p:blipFill>
          <p:spPr>
            <a:xfrm>
              <a:off x="799384" y="4540068"/>
              <a:ext cx="685800" cy="609600"/>
            </a:xfrm>
            <a:prstGeom prst="rect">
              <a:avLst/>
            </a:prstGeom>
          </p:spPr>
        </p:pic>
        <p:pic>
          <p:nvPicPr>
            <p:cNvPr id="20" name="object 20">
              <a:extLst>
                <a:ext uri="{FF2B5EF4-FFF2-40B4-BE49-F238E27FC236}">
                  <a16:creationId xmlns:a16="http://schemas.microsoft.com/office/drawing/2014/main" id="{349D94FC-5AB7-1041-4BF6-E3BCBD728AFA}"/>
                </a:ext>
              </a:extLst>
            </p:cNvPr>
            <p:cNvPicPr/>
            <p:nvPr/>
          </p:nvPicPr>
          <p:blipFill>
            <a:blip r:embed="rId8" cstate="print"/>
            <a:srcRect l="16132" t="15610" r="13281" b="21048"/>
            <a:stretch>
              <a:fillRect/>
            </a:stretch>
          </p:blipFill>
          <p:spPr>
            <a:xfrm>
              <a:off x="7012144" y="1152574"/>
              <a:ext cx="685800" cy="609600"/>
            </a:xfrm>
            <a:prstGeom prst="rect">
              <a:avLst/>
            </a:prstGeom>
          </p:spPr>
        </p:pic>
        <p:pic>
          <p:nvPicPr>
            <p:cNvPr id="21" name="object 21">
              <a:extLst>
                <a:ext uri="{FF2B5EF4-FFF2-40B4-BE49-F238E27FC236}">
                  <a16:creationId xmlns:a16="http://schemas.microsoft.com/office/drawing/2014/main" id="{B72764DB-99B0-3ADD-F593-92BCC3E93FAD}"/>
                </a:ext>
              </a:extLst>
            </p:cNvPr>
            <p:cNvPicPr/>
            <p:nvPr/>
          </p:nvPicPr>
          <p:blipFill>
            <a:blip r:embed="rId9" cstate="print"/>
            <a:srcRect l="16132" t="16210" r="13281" b="19649"/>
            <a:stretch>
              <a:fillRect/>
            </a:stretch>
          </p:blipFill>
          <p:spPr>
            <a:xfrm>
              <a:off x="7012144" y="2056508"/>
              <a:ext cx="685800" cy="606553"/>
            </a:xfrm>
            <a:prstGeom prst="rect">
              <a:avLst/>
            </a:prstGeom>
          </p:spPr>
        </p:pic>
        <p:pic>
          <p:nvPicPr>
            <p:cNvPr id="22" name="object 22">
              <a:extLst>
                <a:ext uri="{FF2B5EF4-FFF2-40B4-BE49-F238E27FC236}">
                  <a16:creationId xmlns:a16="http://schemas.microsoft.com/office/drawing/2014/main" id="{5DB70FB9-BEE9-BC9D-19CF-40D6FDFA8AF2}"/>
                </a:ext>
              </a:extLst>
            </p:cNvPr>
            <p:cNvPicPr/>
            <p:nvPr/>
          </p:nvPicPr>
          <p:blipFill>
            <a:blip r:embed="rId10" cstate="print"/>
            <a:srcRect l="16132" t="17828" r="13281" b="19148"/>
            <a:stretch>
              <a:fillRect/>
            </a:stretch>
          </p:blipFill>
          <p:spPr>
            <a:xfrm>
              <a:off x="6979326" y="2859566"/>
              <a:ext cx="685800" cy="606553"/>
            </a:xfrm>
            <a:prstGeom prst="rect">
              <a:avLst/>
            </a:prstGeom>
          </p:spPr>
        </p:pic>
        <p:pic>
          <p:nvPicPr>
            <p:cNvPr id="23" name="object 23">
              <a:extLst>
                <a:ext uri="{FF2B5EF4-FFF2-40B4-BE49-F238E27FC236}">
                  <a16:creationId xmlns:a16="http://schemas.microsoft.com/office/drawing/2014/main" id="{59BA419D-962C-2B17-E19F-8CA77E0FE556}"/>
                </a:ext>
              </a:extLst>
            </p:cNvPr>
            <p:cNvPicPr/>
            <p:nvPr/>
          </p:nvPicPr>
          <p:blipFill>
            <a:blip r:embed="rId11" cstate="print"/>
            <a:srcRect l="27906" t="13149" r="16281" b="19298"/>
            <a:stretch>
              <a:fillRect/>
            </a:stretch>
          </p:blipFill>
          <p:spPr>
            <a:xfrm>
              <a:off x="7101298" y="3877241"/>
              <a:ext cx="596646" cy="707208"/>
            </a:xfrm>
            <a:prstGeom prst="rect">
              <a:avLst/>
            </a:prstGeom>
          </p:spPr>
        </p:pic>
      </p:grpSp>
      <p:sp>
        <p:nvSpPr>
          <p:cNvPr id="25" name="object 8">
            <a:extLst>
              <a:ext uri="{FF2B5EF4-FFF2-40B4-BE49-F238E27FC236}">
                <a16:creationId xmlns:a16="http://schemas.microsoft.com/office/drawing/2014/main" id="{02D73EB1-9307-3262-6FEC-8295D8122F87}"/>
              </a:ext>
            </a:extLst>
          </p:cNvPr>
          <p:cNvSpPr txBox="1"/>
          <p:nvPr/>
        </p:nvSpPr>
        <p:spPr>
          <a:xfrm>
            <a:off x="1562228" y="4459248"/>
            <a:ext cx="3977939" cy="918778"/>
          </a:xfrm>
          <a:prstGeom prst="rect">
            <a:avLst/>
          </a:prstGeom>
        </p:spPr>
        <p:txBody>
          <a:bodyPr vert="horz" wrap="square" lIns="0" tIns="26670" rIns="0" bIns="0" rtlCol="0">
            <a:spAutoFit/>
          </a:bodyPr>
          <a:lstStyle/>
          <a:p>
            <a:pPr marL="12700">
              <a:lnSpc>
                <a:spcPct val="100000"/>
              </a:lnSpc>
              <a:spcBef>
                <a:spcPts val="210"/>
              </a:spcBef>
            </a:pPr>
            <a:r>
              <a:rPr sz="1400" dirty="0">
                <a:solidFill>
                  <a:srgbClr val="EAEBCE"/>
                </a:solidFill>
                <a:latin typeface="Adapter Arabic Display Extralig" panose="020D0303040300000004" pitchFamily="34" charset="-78"/>
                <a:cs typeface="Adapter Arabic Display Extralig" panose="020D0303040300000004" pitchFamily="34" charset="-78"/>
              </a:rPr>
              <a:t>Family-friendly adventure putting green – Ideal for all the family</a:t>
            </a:r>
          </a:p>
          <a:p>
            <a:pPr marL="12700">
              <a:lnSpc>
                <a:spcPct val="100000"/>
              </a:lnSpc>
              <a:spcBef>
                <a:spcPts val="110"/>
              </a:spcBef>
            </a:pPr>
            <a:r>
              <a:rPr sz="1400" dirty="0">
                <a:solidFill>
                  <a:srgbClr val="EAEBCE"/>
                </a:solidFill>
                <a:latin typeface="Adapter Arabic Display Extralig" panose="020D0303040300000004" pitchFamily="34" charset="-78"/>
                <a:cs typeface="Adapter Arabic Display Extralig" panose="020D0303040300000004" pitchFamily="34" charset="-78"/>
              </a:rPr>
              <a:t>and all abilities. Located next to the clubhouse.</a:t>
            </a:r>
          </a:p>
          <a:p>
            <a:pPr marL="12700" marR="295910">
              <a:lnSpc>
                <a:spcPct val="107500"/>
              </a:lnSpc>
            </a:pPr>
            <a:endParaRPr lang="en-US" sz="1400" dirty="0">
              <a:solidFill>
                <a:srgbClr val="EAEBCE"/>
              </a:solidFill>
              <a:latin typeface="Adapter Arabic Display Extralig" panose="020D0303040300000004" pitchFamily="34" charset="-78"/>
              <a:cs typeface="Adapter Arabic Display Extralig" panose="020D0303040300000004" pitchFamily="34" charset="-78"/>
            </a:endParaRPr>
          </a:p>
        </p:txBody>
      </p:sp>
    </p:spTree>
    <p:extLst>
      <p:ext uri="{BB962C8B-B14F-4D97-AF65-F5344CB8AC3E}">
        <p14:creationId xmlns:p14="http://schemas.microsoft.com/office/powerpoint/2010/main" val="2308258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DED8F-97A1-94C3-2A64-69C8434994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A473D3-C715-B876-A918-1B9E6AB08F5F}"/>
              </a:ext>
            </a:extLst>
          </p:cNvPr>
          <p:cNvSpPr>
            <a:spLocks noGrp="1"/>
          </p:cNvSpPr>
          <p:nvPr>
            <p:ph type="title"/>
          </p:nvPr>
        </p:nvSpPr>
        <p:spPr>
          <a:xfrm>
            <a:off x="423689" y="841892"/>
            <a:ext cx="11954221" cy="1325563"/>
          </a:xfrm>
        </p:spPr>
        <p:txBody>
          <a:bodyPr>
            <a:normAutofit/>
          </a:bodyPr>
          <a:lstStyle/>
          <a:p>
            <a:r>
              <a:rPr lang="en-US" sz="3000" dirty="0">
                <a:solidFill>
                  <a:srgbClr val="151C0B"/>
                </a:solidFill>
              </a:rPr>
              <a:t>RSG Employees and Turtle Bay Residents Green Fee</a:t>
            </a:r>
            <a:r>
              <a:rPr lang="en-US" sz="3000" spc="-15" dirty="0">
                <a:solidFill>
                  <a:srgbClr val="151C0B"/>
                </a:solidFill>
              </a:rPr>
              <a:t> </a:t>
            </a:r>
            <a:r>
              <a:rPr lang="en-US" sz="3000" spc="-10" dirty="0">
                <a:solidFill>
                  <a:srgbClr val="151C0B"/>
                </a:solidFill>
              </a:rPr>
              <a:t>Rates</a:t>
            </a:r>
            <a:endParaRPr lang="en-001" sz="3000" dirty="0">
              <a:solidFill>
                <a:srgbClr val="151C0B"/>
              </a:solidFill>
            </a:endParaRPr>
          </a:p>
        </p:txBody>
      </p:sp>
      <p:graphicFrame>
        <p:nvGraphicFramePr>
          <p:cNvPr id="3" name="Content Placeholder 14">
            <a:extLst>
              <a:ext uri="{FF2B5EF4-FFF2-40B4-BE49-F238E27FC236}">
                <a16:creationId xmlns:a16="http://schemas.microsoft.com/office/drawing/2014/main" id="{300369A2-25C5-17A5-FFB0-6DEC8E230009}"/>
              </a:ext>
            </a:extLst>
          </p:cNvPr>
          <p:cNvGraphicFramePr>
            <a:graphicFrameLocks/>
          </p:cNvGraphicFramePr>
          <p:nvPr>
            <p:extLst>
              <p:ext uri="{D42A27DB-BD31-4B8C-83A1-F6EECF244321}">
                <p14:modId xmlns:p14="http://schemas.microsoft.com/office/powerpoint/2010/main" val="2529180870"/>
              </p:ext>
            </p:extLst>
          </p:nvPr>
        </p:nvGraphicFramePr>
        <p:xfrm>
          <a:off x="423689" y="1371600"/>
          <a:ext cx="11344621" cy="4618039"/>
        </p:xfrm>
        <a:graphic>
          <a:graphicData uri="http://schemas.openxmlformats.org/drawingml/2006/table">
            <a:tbl>
              <a:tblPr bandRow="1"/>
              <a:tblGrid>
                <a:gridCol w="4791421">
                  <a:extLst>
                    <a:ext uri="{9D8B030D-6E8A-4147-A177-3AD203B41FA5}">
                      <a16:colId xmlns:a16="http://schemas.microsoft.com/office/drawing/2014/main" val="4047630109"/>
                    </a:ext>
                  </a:extLst>
                </a:gridCol>
                <a:gridCol w="2438400">
                  <a:extLst>
                    <a:ext uri="{9D8B030D-6E8A-4147-A177-3AD203B41FA5}">
                      <a16:colId xmlns:a16="http://schemas.microsoft.com/office/drawing/2014/main" val="1522773308"/>
                    </a:ext>
                  </a:extLst>
                </a:gridCol>
                <a:gridCol w="1752600">
                  <a:extLst>
                    <a:ext uri="{9D8B030D-6E8A-4147-A177-3AD203B41FA5}">
                      <a16:colId xmlns:a16="http://schemas.microsoft.com/office/drawing/2014/main" val="1039223828"/>
                    </a:ext>
                  </a:extLst>
                </a:gridCol>
                <a:gridCol w="2362200">
                  <a:extLst>
                    <a:ext uri="{9D8B030D-6E8A-4147-A177-3AD203B41FA5}">
                      <a16:colId xmlns:a16="http://schemas.microsoft.com/office/drawing/2014/main" val="3192457346"/>
                    </a:ext>
                  </a:extLst>
                </a:gridCol>
              </a:tblGrid>
              <a:tr h="1711359">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123189" indent="1905" algn="l" defTabSz="914400" rtl="0" eaLnBrk="1" latinLnBrk="0" hangingPunct="1">
                        <a:lnSpc>
                          <a:spcPct val="100000"/>
                        </a:lnSpc>
                        <a:spcBef>
                          <a:spcPts val="190"/>
                        </a:spcBef>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Turtle Bay Residents, RSG &amp; Hotel Employees – Golf  Rates include shared buggy and range balls, available 30 minutes prior to tee time.</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FFFFFF"/>
                      </a:solidFill>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solidFill>
                      <a:srgbClr val="394131"/>
                    </a:solid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118745" lvl="0" indent="1905" algn="l" defTabSz="914400" rtl="0" eaLnBrk="1" fontAlgn="auto" latinLnBrk="0" hangingPunct="1">
                        <a:lnSpc>
                          <a:spcPct val="100000"/>
                        </a:lnSpc>
                        <a:spcBef>
                          <a:spcPts val="1075"/>
                        </a:spcBef>
                        <a:spcAft>
                          <a:spcPts val="0"/>
                        </a:spcAft>
                        <a:buClrTx/>
                        <a:buSzTx/>
                        <a:buFontTx/>
                        <a:buNone/>
                        <a:tabLst/>
                        <a:defRPr/>
                      </a:pPr>
                      <a:endPar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endParaRPr>
                    </a:p>
                    <a:p>
                      <a:pPr marL="0" marR="118745" lvl="0" indent="1905" algn="l" defTabSz="914400" rtl="0" eaLnBrk="1" fontAlgn="auto" latinLnBrk="0" hangingPunct="1">
                        <a:lnSpc>
                          <a:spcPct val="100000"/>
                        </a:lnSpc>
                        <a:spcBef>
                          <a:spcPts val="1075"/>
                        </a:spcBef>
                        <a:spcAft>
                          <a:spcPts val="0"/>
                        </a:spcAft>
                        <a:buClrTx/>
                        <a:buSzTx/>
                        <a:buFontTx/>
                        <a:buNone/>
                        <a:tabLst/>
                        <a:defRPr/>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Turtle Bay Residents, RSG &amp; Hotel Employees Rate inclusive VAT  (Saudi Riyal)</a:t>
                      </a:r>
                    </a:p>
                    <a:p>
                      <a:pPr marL="0" marR="118745" lvl="0" indent="1905" algn="l" defTabSz="914400" rtl="0" eaLnBrk="1" fontAlgn="auto" latinLnBrk="0" hangingPunct="1">
                        <a:lnSpc>
                          <a:spcPct val="100000"/>
                        </a:lnSpc>
                        <a:spcBef>
                          <a:spcPts val="1075"/>
                        </a:spcBef>
                        <a:spcAft>
                          <a:spcPts val="0"/>
                        </a:spcAft>
                        <a:buClrTx/>
                        <a:buSzTx/>
                        <a:buFontTx/>
                        <a:buNone/>
                        <a:tabLst/>
                        <a:defRPr/>
                      </a:pPr>
                      <a:endPar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FFFFFF"/>
                      </a:solidFill>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solidFill>
                      <a:srgbClr val="394131"/>
                    </a:solid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215265" algn="l" defTabSz="914400" rtl="0" eaLnBrk="1" latinLnBrk="0" hangingPunct="1">
                        <a:lnSpc>
                          <a:spcPct val="100000"/>
                        </a:lnSpc>
                        <a:spcBef>
                          <a:spcPts val="114"/>
                        </a:spcBef>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Rental Clubs Rate inclusive VAT (Saudi Riyal)</a:t>
                      </a: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FFFFFF"/>
                      </a:solidFill>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solidFill>
                      <a:srgbClr val="394131"/>
                    </a:solid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118745" lvl="0" indent="1905" algn="l" defTabSz="914400" rtl="0" eaLnBrk="1" fontAlgn="auto" latinLnBrk="0" hangingPunct="1">
                        <a:lnSpc>
                          <a:spcPct val="100000"/>
                        </a:lnSpc>
                        <a:spcBef>
                          <a:spcPts val="1075"/>
                        </a:spcBef>
                        <a:spcAft>
                          <a:spcPts val="0"/>
                        </a:spcAft>
                        <a:buClrTx/>
                        <a:buSzTx/>
                        <a:buFontTx/>
                        <a:buNone/>
                        <a:tabLst/>
                        <a:defRPr/>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Rental Club Rate (inclusive of VAT     (Saudi Riyal)</a:t>
                      </a: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FFFFFF"/>
                      </a:solidFill>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solidFill>
                      <a:srgbClr val="394131"/>
                    </a:solidFill>
                  </a:tcPr>
                </a:tc>
                <a:extLst>
                  <a:ext uri="{0D108BD9-81ED-4DB2-BD59-A6C34878D82A}">
                    <a16:rowId xmlns:a16="http://schemas.microsoft.com/office/drawing/2014/main" val="1810138749"/>
                  </a:ext>
                </a:extLst>
              </a:tr>
              <a:tr h="758264">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18 Holes Rate Green Fee Rate – Includes shared cart and access to the driving range 30 minutes prior to tee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algn="l" defTabSz="914400" rtl="0" eaLnBrk="1" latinLnBrk="0" hangingPunct="1">
                        <a:lnSpc>
                          <a:spcPct val="100000"/>
                        </a:lnSpc>
                        <a:spcBef>
                          <a:spcPts val="1019"/>
                        </a:spcBef>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450 SAR</a:t>
                      </a: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250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250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2209501"/>
                  </a:ext>
                </a:extLst>
              </a:tr>
              <a:tr h="537104">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Junior 9 Holes (under 16, accompanied by an adult)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90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N/A</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No Charge</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87714045"/>
                  </a:ext>
                </a:extLst>
              </a:tr>
              <a:tr h="537104">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algn="l">
                        <a:lnSpc>
                          <a:spcPct val="100000"/>
                        </a:lnSpc>
                        <a:spcBef>
                          <a:spcPts val="1030"/>
                        </a:spcBef>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Junior 18 Holes (under 16, accompanied by an adult)</a:t>
                      </a:r>
                    </a:p>
                    <a:p>
                      <a:pPr algn="l"/>
                      <a:endParaRPr lang="en-001"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150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N/A</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No Charge</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3349835"/>
                  </a:ext>
                </a:extLst>
              </a:tr>
              <a:tr h="537104">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algn="l">
                        <a:lnSpc>
                          <a:spcPct val="100000"/>
                        </a:lnSpc>
                        <a:spcBef>
                          <a:spcPts val="1230"/>
                        </a:spcBef>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Putting Course</a:t>
                      </a:r>
                    </a:p>
                    <a:p>
                      <a:pPr algn="l"/>
                      <a:endParaRPr lang="en-001"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95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N/A</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Putter - No Charge</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8949847"/>
                  </a:ext>
                </a:extLst>
              </a:tr>
              <a:tr h="537104">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Junior Putting Course (with adult supervision only)</a:t>
                      </a:r>
                    </a:p>
                    <a:p>
                      <a:pPr algn="l"/>
                      <a:endParaRPr lang="en-001"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32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N/A</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Putter – No Charge</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7523566"/>
                  </a:ext>
                </a:extLst>
              </a:tr>
            </a:tbl>
          </a:graphicData>
        </a:graphic>
      </p:graphicFrame>
    </p:spTree>
    <p:extLst>
      <p:ext uri="{BB962C8B-B14F-4D97-AF65-F5344CB8AC3E}">
        <p14:creationId xmlns:p14="http://schemas.microsoft.com/office/powerpoint/2010/main" val="36353148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A5872-5264-D0D1-B7C7-9BA4ACC3F3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1D6AC-49A7-53EE-C71F-3103657D5D46}"/>
              </a:ext>
            </a:extLst>
          </p:cNvPr>
          <p:cNvSpPr>
            <a:spLocks noGrp="1"/>
          </p:cNvSpPr>
          <p:nvPr>
            <p:ph type="title"/>
          </p:nvPr>
        </p:nvSpPr>
        <p:spPr>
          <a:xfrm>
            <a:off x="1003852" y="685800"/>
            <a:ext cx="10763896" cy="1325563"/>
          </a:xfrm>
        </p:spPr>
        <p:txBody>
          <a:bodyPr>
            <a:normAutofit/>
          </a:bodyPr>
          <a:lstStyle/>
          <a:p>
            <a:r>
              <a:rPr lang="en-US" sz="2800" dirty="0">
                <a:solidFill>
                  <a:srgbClr val="151C0B"/>
                </a:solidFill>
              </a:rPr>
              <a:t>RSG Employees and Turtle Bay Residents </a:t>
            </a:r>
            <a:r>
              <a:rPr lang="en-US" sz="2800" dirty="0"/>
              <a:t>Lesson Rates</a:t>
            </a:r>
            <a:endParaRPr lang="en-001" sz="2800" dirty="0"/>
          </a:p>
        </p:txBody>
      </p:sp>
      <p:graphicFrame>
        <p:nvGraphicFramePr>
          <p:cNvPr id="3" name="Content Placeholder 14">
            <a:extLst>
              <a:ext uri="{FF2B5EF4-FFF2-40B4-BE49-F238E27FC236}">
                <a16:creationId xmlns:a16="http://schemas.microsoft.com/office/drawing/2014/main" id="{47EAA4D6-3AFC-D9D1-D414-EAE3F21617BA}"/>
              </a:ext>
            </a:extLst>
          </p:cNvPr>
          <p:cNvGraphicFramePr>
            <a:graphicFrameLocks/>
          </p:cNvGraphicFramePr>
          <p:nvPr>
            <p:extLst>
              <p:ext uri="{D42A27DB-BD31-4B8C-83A1-F6EECF244321}">
                <p14:modId xmlns:p14="http://schemas.microsoft.com/office/powerpoint/2010/main" val="3007256002"/>
              </p:ext>
            </p:extLst>
          </p:nvPr>
        </p:nvGraphicFramePr>
        <p:xfrm>
          <a:off x="1003852" y="1219200"/>
          <a:ext cx="10184296" cy="5092686"/>
        </p:xfrm>
        <a:graphic>
          <a:graphicData uri="http://schemas.openxmlformats.org/drawingml/2006/table">
            <a:tbl>
              <a:tblPr bandRow="1"/>
              <a:tblGrid>
                <a:gridCol w="5962159">
                  <a:extLst>
                    <a:ext uri="{9D8B030D-6E8A-4147-A177-3AD203B41FA5}">
                      <a16:colId xmlns:a16="http://schemas.microsoft.com/office/drawing/2014/main" val="4047630109"/>
                    </a:ext>
                  </a:extLst>
                </a:gridCol>
                <a:gridCol w="4222137">
                  <a:extLst>
                    <a:ext uri="{9D8B030D-6E8A-4147-A177-3AD203B41FA5}">
                      <a16:colId xmlns:a16="http://schemas.microsoft.com/office/drawing/2014/main" val="3192457346"/>
                    </a:ext>
                  </a:extLst>
                </a:gridCol>
              </a:tblGrid>
              <a:tr h="1822142">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algn="l">
                        <a:lnSpc>
                          <a:spcPct val="100000"/>
                        </a:lnSpc>
                        <a:spcBef>
                          <a:spcPts val="1085"/>
                        </a:spcBef>
                      </a:pPr>
                      <a:r>
                        <a:rPr lang="en-US" sz="1400" b="0" i="0" kern="1200" dirty="0">
                          <a:solidFill>
                            <a:schemeClr val="bg1"/>
                          </a:solidFill>
                          <a:latin typeface="Adapter Arabic Display Extralig" panose="020D0303040300000004" pitchFamily="34" charset="-78"/>
                          <a:cs typeface="Adapter Arabic Display Extralig" panose="020D0303040300000004" pitchFamily="34" charset="-78"/>
                        </a:rPr>
                        <a:t>Academy Tuition Tariff 2025</a:t>
                      </a:r>
                    </a:p>
                    <a:p>
                      <a:pPr algn="l">
                        <a:lnSpc>
                          <a:spcPct val="100000"/>
                        </a:lnSpc>
                        <a:spcBef>
                          <a:spcPts val="155"/>
                        </a:spcBef>
                      </a:pPr>
                      <a:r>
                        <a:rPr lang="en-US" sz="1400" b="0" i="0" kern="1200" dirty="0">
                          <a:solidFill>
                            <a:schemeClr val="bg1"/>
                          </a:solidFill>
                          <a:latin typeface="Adapter Arabic Display Extralig" panose="020D0303040300000004" pitchFamily="34" charset="-78"/>
                          <a:cs typeface="Adapter Arabic Display Extralig" panose="020D0303040300000004" pitchFamily="34" charset="-78"/>
                        </a:rPr>
                        <a:t>Includes Premium Callaway Golf Balls </a:t>
                      </a:r>
                    </a:p>
                    <a:p>
                      <a:pPr algn="l">
                        <a:lnSpc>
                          <a:spcPct val="100000"/>
                        </a:lnSpc>
                        <a:spcBef>
                          <a:spcPts val="155"/>
                        </a:spcBef>
                      </a:pPr>
                      <a:r>
                        <a:rPr lang="en-US" sz="1400" b="0" i="0" kern="1200" dirty="0">
                          <a:solidFill>
                            <a:schemeClr val="bg1"/>
                          </a:solidFill>
                          <a:latin typeface="Adapter Arabic Display Extralig" panose="020D0303040300000004" pitchFamily="34" charset="-78"/>
                          <a:cs typeface="Adapter Arabic Display Extralig" panose="020D0303040300000004" pitchFamily="34" charset="-78"/>
                        </a:rPr>
                        <a:t>Long Game, Short Game, Putting, and On-Course Lessons Available</a:t>
                      </a:r>
                    </a:p>
                    <a:p>
                      <a:pPr algn="l">
                        <a:lnSpc>
                          <a:spcPct val="100000"/>
                        </a:lnSpc>
                      </a:pPr>
                      <a:r>
                        <a:rPr lang="en-US" sz="1800" b="0" i="0" kern="1200" dirty="0">
                          <a:solidFill>
                            <a:srgbClr val="B9C89B"/>
                          </a:solidFill>
                          <a:latin typeface="Adapter Arabic Display Extralig" panose="020D0303040300000004" pitchFamily="34" charset="-78"/>
                          <a:ea typeface="+mn-ea"/>
                          <a:cs typeface="Adapter Arabic Display Extralig" panose="020D0303040300000004" pitchFamily="34" charset="-78"/>
                        </a:rPr>
                        <a:t>Employee Introductory Offer: 20% Discount on All Lesson Rates</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FFFFFF"/>
                      </a:solidFill>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solidFill>
                      <a:srgbClr val="394131"/>
                    </a:solid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234315" marR="225425" algn="l">
                        <a:lnSpc>
                          <a:spcPct val="100000"/>
                        </a:lnSpc>
                        <a:spcBef>
                          <a:spcPts val="1330"/>
                        </a:spcBef>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Lesson Rates (Inclusive VAT) Prices in Saudi Riyal (SAR)</a:t>
                      </a:r>
                    </a:p>
                    <a:p>
                      <a:endParaRPr lang="en-001" sz="1400" b="0" i="0" dirty="0">
                        <a:solidFill>
                          <a:schemeClr val="bg1"/>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FFFFFF"/>
                      </a:solidFill>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solidFill>
                      <a:srgbClr val="394131"/>
                    </a:solidFill>
                  </a:tcPr>
                </a:tc>
                <a:extLst>
                  <a:ext uri="{0D108BD9-81ED-4DB2-BD59-A6C34878D82A}">
                    <a16:rowId xmlns:a16="http://schemas.microsoft.com/office/drawing/2014/main" val="1810138749"/>
                  </a:ext>
                </a:extLst>
              </a:tr>
              <a:tr h="354945">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Individual Tuition (45 min)</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425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2209501"/>
                  </a:ext>
                </a:extLst>
              </a:tr>
              <a:tr h="354945">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Additional Child (Under 16)</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50 SAR </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87714045"/>
                  </a:ext>
                </a:extLst>
              </a:tr>
              <a:tr h="354945">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Additional Child (Under 12)</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No Charge</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3349835"/>
                  </a:ext>
                </a:extLst>
              </a:tr>
              <a:tr h="354945">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Tuition for Two Participants (45 minutes)</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600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8949847"/>
                  </a:ext>
                </a:extLst>
              </a:tr>
              <a:tr h="335574">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algn="l">
                        <a:lnSpc>
                          <a:spcPct val="100000"/>
                        </a:lnSpc>
                        <a:spcBef>
                          <a:spcPts val="894"/>
                        </a:spcBef>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Group Tuition for Three Participants (1 Hour)</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820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7523566"/>
                  </a:ext>
                </a:extLst>
              </a:tr>
              <a:tr h="368286">
                <a:tc>
                  <a:txBody>
                    <a:bodyPr/>
                    <a:lstStyle/>
                    <a:p>
                      <a:pPr marL="0" marR="0" lvl="0" indent="0" algn="l" defTabSz="914400" eaLnBrk="1" fontAlgn="auto" latinLnBrk="0" hangingPunct="1">
                        <a:lnSpc>
                          <a:spcPct val="100000"/>
                        </a:lnSpc>
                        <a:spcBef>
                          <a:spcPts val="894"/>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Additional Participant for Group Tuition (per person)</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195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67866090"/>
                  </a:ext>
                </a:extLst>
              </a:tr>
              <a:tr h="346245">
                <a:tc>
                  <a:txBody>
                    <a:bodyPr/>
                    <a:lstStyle/>
                    <a:p>
                      <a:pPr marL="0" marR="0" lvl="0" indent="0" algn="l" defTabSz="914400" eaLnBrk="1" fontAlgn="auto" latinLnBrk="0" hangingPunct="1">
                        <a:lnSpc>
                          <a:spcPct val="100000"/>
                        </a:lnSpc>
                        <a:spcBef>
                          <a:spcPts val="894"/>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Junior Lesson (Under 16) – 30 Minutes</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175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04322760"/>
                  </a:ext>
                </a:extLst>
              </a:tr>
              <a:tr h="367417">
                <a:tc>
                  <a:txBody>
                    <a:bodyPr/>
                    <a:lstStyle/>
                    <a:p>
                      <a:pPr marL="0" marR="0" lvl="0" indent="0" algn="l" defTabSz="914400" eaLnBrk="1" fontAlgn="auto" latinLnBrk="0" hangingPunct="1">
                        <a:lnSpc>
                          <a:spcPct val="100000"/>
                        </a:lnSpc>
                        <a:spcBef>
                          <a:spcPts val="894"/>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9-Hole Playing Lesson with PGA Professional</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700 (Exclusive Green Fee)</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0032299"/>
                  </a:ext>
                </a:extLst>
              </a:tr>
              <a:tr h="433242">
                <a:tc>
                  <a:txBody>
                    <a:bodyPr/>
                    <a:lstStyle/>
                    <a:p>
                      <a:pPr marL="0" marR="0" lvl="0" indent="0" algn="l" defTabSz="914400" eaLnBrk="1" fontAlgn="auto" latinLnBrk="0" hangingPunct="1">
                        <a:lnSpc>
                          <a:spcPct val="100000"/>
                        </a:lnSpc>
                        <a:spcBef>
                          <a:spcPts val="894"/>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18-Hole Playing Lesson with PGA Professional</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1295 (Exclusive Green Fee)</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2122802"/>
                  </a:ext>
                </a:extLst>
              </a:tr>
            </a:tbl>
          </a:graphicData>
        </a:graphic>
      </p:graphicFrame>
    </p:spTree>
    <p:extLst>
      <p:ext uri="{BB962C8B-B14F-4D97-AF65-F5344CB8AC3E}">
        <p14:creationId xmlns:p14="http://schemas.microsoft.com/office/powerpoint/2010/main" val="22712426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1231C-D74C-28FF-C4F9-22946E2A3675}"/>
            </a:ext>
          </a:extLst>
        </p:cNvPr>
        <p:cNvGrpSpPr/>
        <p:nvPr/>
      </p:nvGrpSpPr>
      <p:grpSpPr>
        <a:xfrm>
          <a:off x="0" y="0"/>
          <a:ext cx="0" cy="0"/>
          <a:chOff x="0" y="0"/>
          <a:chExt cx="0" cy="0"/>
        </a:xfrm>
      </p:grpSpPr>
      <p:pic>
        <p:nvPicPr>
          <p:cNvPr id="15" name="Picture 14" descr="A person swinging a golf club&#10;&#10;AI-generated content may be incorrect.">
            <a:extLst>
              <a:ext uri="{FF2B5EF4-FFF2-40B4-BE49-F238E27FC236}">
                <a16:creationId xmlns:a16="http://schemas.microsoft.com/office/drawing/2014/main" id="{0C230B5C-6E46-584D-C406-275490C17478}"/>
              </a:ext>
            </a:extLst>
          </p:cNvPr>
          <p:cNvPicPr>
            <a:picLocks noChangeAspect="1"/>
          </p:cNvPicPr>
          <p:nvPr/>
        </p:nvPicPr>
        <p:blipFill>
          <a:blip r:embed="rId2" cstate="print">
            <a:extLst>
              <a:ext uri="{28A0092B-C50C-407E-A947-70E740481C1C}">
                <a14:useLocalDpi xmlns:a14="http://schemas.microsoft.com/office/drawing/2010/main" val="0"/>
              </a:ext>
            </a:extLst>
          </a:blip>
          <a:srcRect l="23371" t="1342" r="37425" b="-994"/>
          <a:stretch>
            <a:fillRect/>
          </a:stretch>
        </p:blipFill>
        <p:spPr>
          <a:xfrm>
            <a:off x="7543800" y="609600"/>
            <a:ext cx="4211806" cy="5826253"/>
          </a:xfrm>
          <a:prstGeom prst="rect">
            <a:avLst/>
          </a:prstGeom>
        </p:spPr>
      </p:pic>
      <p:sp>
        <p:nvSpPr>
          <p:cNvPr id="2" name="Title 1">
            <a:extLst>
              <a:ext uri="{FF2B5EF4-FFF2-40B4-BE49-F238E27FC236}">
                <a16:creationId xmlns:a16="http://schemas.microsoft.com/office/drawing/2014/main" id="{58464AD3-5D04-3767-9C7F-974DF90C58DE}"/>
              </a:ext>
            </a:extLst>
          </p:cNvPr>
          <p:cNvSpPr>
            <a:spLocks noGrp="1"/>
          </p:cNvSpPr>
          <p:nvPr>
            <p:ph type="title"/>
          </p:nvPr>
        </p:nvSpPr>
        <p:spPr>
          <a:xfrm>
            <a:off x="436394" y="381000"/>
            <a:ext cx="5060092" cy="813482"/>
          </a:xfrm>
        </p:spPr>
        <p:txBody>
          <a:bodyPr>
            <a:normAutofit fontScale="90000"/>
          </a:bodyPr>
          <a:lstStyle/>
          <a:p>
            <a:r>
              <a:rPr lang="en-US" dirty="0"/>
              <a:t>RSG and Hotel Employee Booking Procedures</a:t>
            </a:r>
            <a:endParaRPr lang="en-001" dirty="0"/>
          </a:p>
        </p:txBody>
      </p:sp>
      <p:sp>
        <p:nvSpPr>
          <p:cNvPr id="4" name="TextBox 3">
            <a:extLst>
              <a:ext uri="{FF2B5EF4-FFF2-40B4-BE49-F238E27FC236}">
                <a16:creationId xmlns:a16="http://schemas.microsoft.com/office/drawing/2014/main" id="{079D99CF-23B5-596D-1FE6-E67898BD24D6}"/>
              </a:ext>
            </a:extLst>
          </p:cNvPr>
          <p:cNvSpPr txBox="1"/>
          <p:nvPr/>
        </p:nvSpPr>
        <p:spPr>
          <a:xfrm>
            <a:off x="273908" y="1371600"/>
            <a:ext cx="4831492" cy="5262979"/>
          </a:xfrm>
          <a:prstGeom prst="rect">
            <a:avLst/>
          </a:prstGeom>
          <a:noFill/>
        </p:spPr>
        <p:txBody>
          <a:bodyPr wrap="square">
            <a:spAutoFit/>
          </a:bodyPr>
          <a:lstStyle/>
          <a:p>
            <a:pPr marL="241300" marR="1550670" indent="-228600" algn="l">
              <a:buFont typeface="Arial" panose="020B0604020202020204" pitchFamily="34" charset="0"/>
              <a:buChar char="•"/>
            </a:pPr>
            <a:r>
              <a:rPr lang="en-US" sz="1200" dirty="0">
                <a:latin typeface="Adapter Arabic Display Extralig" panose="020D0303040300000004" pitchFamily="34" charset="-78"/>
                <a:cs typeface="Adapter Arabic Display Extralig" panose="020D0303040300000004" pitchFamily="34" charset="-78"/>
              </a:rPr>
              <a:t>RSG employees may reserve tee times up to 48 hours in advance.</a:t>
            </a:r>
          </a:p>
          <a:p>
            <a:pPr marL="241300" marR="1550670" indent="-228600" algn="l">
              <a:buFont typeface="Arial" panose="020B0604020202020204" pitchFamily="34" charset="0"/>
              <a:buChar char="•"/>
            </a:pPr>
            <a:endParaRPr lang="en-US" sz="1200" dirty="0">
              <a:latin typeface="Adapter Arabic Display Extralig" panose="020D0303040300000004" pitchFamily="34" charset="-78"/>
              <a:cs typeface="Adapter Arabic Display Extralig" panose="020D0303040300000004" pitchFamily="34" charset="-78"/>
            </a:endParaRPr>
          </a:p>
          <a:p>
            <a:pPr marL="241300" marR="1550670" indent="-228600" algn="l">
              <a:buFont typeface="Arial" panose="020B0604020202020204" pitchFamily="34" charset="0"/>
              <a:buChar char="•"/>
            </a:pPr>
            <a:r>
              <a:rPr lang="en-US" sz="1200" dirty="0">
                <a:latin typeface="Adapter Arabic Display Extralig" panose="020D0303040300000004" pitchFamily="34" charset="-78"/>
                <a:cs typeface="Adapter Arabic Display Extralig" panose="020D0303040300000004" pitchFamily="34" charset="-78"/>
              </a:rPr>
              <a:t>Each employee may book one tee time only, with a limited number of slots available daily on a first-come, first-served basis.</a:t>
            </a:r>
          </a:p>
          <a:p>
            <a:pPr marL="241300" marR="1550670" indent="-228600" algn="l">
              <a:buFont typeface="Arial" panose="020B0604020202020204" pitchFamily="34" charset="0"/>
              <a:buChar char="•"/>
            </a:pPr>
            <a:endParaRPr lang="en-US" sz="1200" dirty="0">
              <a:latin typeface="Adapter Arabic Display Extralig" panose="020D0303040300000004" pitchFamily="34" charset="-78"/>
              <a:cs typeface="Adapter Arabic Display Extralig" panose="020D0303040300000004" pitchFamily="34" charset="-78"/>
            </a:endParaRPr>
          </a:p>
          <a:p>
            <a:pPr marL="241300" marR="1550670" indent="-228600" algn="l">
              <a:buFont typeface="Arial" panose="020B0604020202020204" pitchFamily="34" charset="0"/>
              <a:buChar char="•"/>
            </a:pPr>
            <a:r>
              <a:rPr lang="en-US" sz="1200" dirty="0">
                <a:latin typeface="Adapter Arabic Display Extralig" panose="020D0303040300000004" pitchFamily="34" charset="-78"/>
                <a:cs typeface="Adapter Arabic Display Extralig" panose="020D0303040300000004" pitchFamily="34" charset="-78"/>
              </a:rPr>
              <a:t>Tee times begin at 9:00 AM, with 15-minute intervals between bookings. All players will start from the 1st tee only.</a:t>
            </a:r>
          </a:p>
          <a:p>
            <a:pPr marL="241300" marR="1550670" indent="-228600" algn="l">
              <a:buFont typeface="Arial" panose="020B0604020202020204" pitchFamily="34" charset="0"/>
              <a:buChar char="•"/>
            </a:pPr>
            <a:endParaRPr lang="en-US" sz="1200" dirty="0">
              <a:latin typeface="Adapter Arabic Display Extralig" panose="020D0303040300000004" pitchFamily="34" charset="-78"/>
              <a:cs typeface="Adapter Arabic Display Extralig" panose="020D0303040300000004" pitchFamily="34" charset="-78"/>
            </a:endParaRPr>
          </a:p>
          <a:p>
            <a:pPr marL="241300" marR="1550670" indent="-228600" algn="l">
              <a:buFont typeface="Arial" panose="020B0604020202020204" pitchFamily="34" charset="0"/>
              <a:buChar char="•"/>
            </a:pPr>
            <a:r>
              <a:rPr lang="en-US" sz="1200" dirty="0">
                <a:latin typeface="Adapter Arabic Display Extralig" panose="020D0303040300000004" pitchFamily="34" charset="-78"/>
                <a:cs typeface="Adapter Arabic Display Extralig" panose="020D0303040300000004" pitchFamily="34" charset="-78"/>
              </a:rPr>
              <a:t>The green fee includes a shared golf cart and practice facility access starting 30 minutes before tee time.</a:t>
            </a:r>
          </a:p>
          <a:p>
            <a:pPr marL="241300" marR="1550670" indent="-228600" algn="l">
              <a:buFont typeface="Arial" panose="020B0604020202020204" pitchFamily="34" charset="0"/>
              <a:buChar char="•"/>
            </a:pPr>
            <a:endParaRPr lang="en-US" sz="1200" dirty="0">
              <a:latin typeface="Adapter Arabic Display Extralig" panose="020D0303040300000004" pitchFamily="34" charset="-78"/>
              <a:cs typeface="Adapter Arabic Display Extralig" panose="020D0303040300000004" pitchFamily="34" charset="-78"/>
            </a:endParaRPr>
          </a:p>
          <a:p>
            <a:pPr marL="241300" marR="1550670" indent="-228600" algn="l">
              <a:buFont typeface="Arial" panose="020B0604020202020204" pitchFamily="34" charset="0"/>
              <a:buChar char="•"/>
            </a:pPr>
            <a:r>
              <a:rPr lang="en-US" sz="1200" dirty="0">
                <a:latin typeface="Adapter Arabic Display Extralig" panose="020D0303040300000004" pitchFamily="34" charset="-78"/>
                <a:cs typeface="Adapter Arabic Display Extralig" panose="020D0303040300000004" pitchFamily="34" charset="-78"/>
              </a:rPr>
              <a:t>Additional golf carts are available for SAR 250 each.</a:t>
            </a:r>
          </a:p>
          <a:p>
            <a:pPr marL="241300" marR="1550670" indent="-228600" algn="l">
              <a:buFont typeface="Arial" panose="020B0604020202020204" pitchFamily="34" charset="0"/>
              <a:buChar char="•"/>
            </a:pPr>
            <a:endParaRPr lang="en-US" sz="1200" dirty="0">
              <a:latin typeface="Adapter Arabic Display Extralig" panose="020D0303040300000004" pitchFamily="34" charset="-78"/>
              <a:cs typeface="Adapter Arabic Display Extralig" panose="020D0303040300000004" pitchFamily="34" charset="-78"/>
            </a:endParaRPr>
          </a:p>
          <a:p>
            <a:pPr marL="241300" marR="1550670" indent="-228600" algn="l">
              <a:buFont typeface="Arial" panose="020B0604020202020204" pitchFamily="34" charset="0"/>
              <a:buChar char="•"/>
            </a:pPr>
            <a:r>
              <a:rPr lang="en-US" sz="1200" dirty="0">
                <a:latin typeface="Adapter Arabic Display Extralig" panose="020D0303040300000004" pitchFamily="34" charset="-78"/>
                <a:cs typeface="Adapter Arabic Display Extralig" panose="020D0303040300000004" pitchFamily="34" charset="-78"/>
              </a:rPr>
              <a:t>Rental clubs (Callaway </a:t>
            </a:r>
            <a:r>
              <a:rPr lang="en-US" sz="1200" dirty="0" err="1">
                <a:latin typeface="Adapter Arabic Display Extralig" panose="020D0303040300000004" pitchFamily="34" charset="-78"/>
                <a:cs typeface="Adapter Arabic Display Extralig" panose="020D0303040300000004" pitchFamily="34" charset="-78"/>
              </a:rPr>
              <a:t>Elyte</a:t>
            </a:r>
            <a:r>
              <a:rPr lang="en-US" sz="1200" dirty="0">
                <a:latin typeface="Adapter Arabic Display Extralig" panose="020D0303040300000004" pitchFamily="34" charset="-78"/>
                <a:cs typeface="Adapter Arabic Display Extralig" panose="020D0303040300000004" pitchFamily="34" charset="-78"/>
              </a:rPr>
              <a:t>) are available at SAR 250 per set.</a:t>
            </a:r>
          </a:p>
          <a:p>
            <a:pPr marL="241300" marR="1550670" indent="-228600" algn="l">
              <a:buFont typeface="Arial" panose="020B0604020202020204" pitchFamily="34" charset="0"/>
              <a:buChar char="•"/>
            </a:pPr>
            <a:endParaRPr lang="en-US" sz="1200" dirty="0">
              <a:latin typeface="Adapter Arabic Display Extralig" panose="020D0303040300000004" pitchFamily="34" charset="-78"/>
              <a:cs typeface="Adapter Arabic Display Extralig" panose="020D0303040300000004" pitchFamily="34" charset="-78"/>
            </a:endParaRPr>
          </a:p>
          <a:p>
            <a:pPr marL="241300" marR="1550670" indent="-228600" algn="l">
              <a:buFont typeface="Arial" panose="020B0604020202020204" pitchFamily="34" charset="0"/>
              <a:buChar char="•"/>
            </a:pPr>
            <a:r>
              <a:rPr lang="en-US" sz="1200" dirty="0">
                <a:latin typeface="Adapter Arabic Display Extralig" panose="020D0303040300000004" pitchFamily="34" charset="-78"/>
                <a:cs typeface="Adapter Arabic Display Extralig" panose="020D0303040300000004" pitchFamily="34" charset="-78"/>
              </a:rPr>
              <a:t>Dress code: All players must wear proper golf attire, including tailored shorts and a collared polo shirt. Final judgment on attire rests with the Shura Links team. Contact reservation for further information.</a:t>
            </a:r>
          </a:p>
        </p:txBody>
      </p:sp>
      <p:sp>
        <p:nvSpPr>
          <p:cNvPr id="10" name="TextBox 9">
            <a:extLst>
              <a:ext uri="{FF2B5EF4-FFF2-40B4-BE49-F238E27FC236}">
                <a16:creationId xmlns:a16="http://schemas.microsoft.com/office/drawing/2014/main" id="{8F1C2456-06F8-5B17-5DCF-03C6F1CFE5D3}"/>
              </a:ext>
            </a:extLst>
          </p:cNvPr>
          <p:cNvSpPr txBox="1"/>
          <p:nvPr/>
        </p:nvSpPr>
        <p:spPr>
          <a:xfrm>
            <a:off x="3832654" y="1403684"/>
            <a:ext cx="4983892" cy="3785652"/>
          </a:xfrm>
          <a:prstGeom prst="rect">
            <a:avLst/>
          </a:prstGeom>
          <a:noFill/>
        </p:spPr>
        <p:txBody>
          <a:bodyPr wrap="square">
            <a:spAutoFit/>
          </a:bodyPr>
          <a:lstStyle/>
          <a:p>
            <a:pPr marL="241300" marR="1550670" indent="-228600" algn="l">
              <a:buFont typeface="Arial" panose="020B0604020202020204" pitchFamily="34" charset="0"/>
              <a:buChar char="•"/>
            </a:pPr>
            <a:r>
              <a:rPr lang="en-US" sz="1200" dirty="0">
                <a:latin typeface="Adapter Arabic Display Extralig" panose="020D0303040300000004" pitchFamily="34" charset="-78"/>
                <a:cs typeface="Adapter Arabic Display Extralig" panose="020D0303040300000004" pitchFamily="34" charset="-78"/>
              </a:rPr>
              <a:t>Players must arrive at least 40 minutes before their tee time. All payments must be made at the golf shop by credit card upon arrival.</a:t>
            </a:r>
          </a:p>
          <a:p>
            <a:pPr marL="241300" marR="1550670" indent="-228600" algn="l">
              <a:buFont typeface="Arial" panose="020B0604020202020204" pitchFamily="34" charset="0"/>
              <a:buChar char="•"/>
            </a:pPr>
            <a:endParaRPr lang="en-US" sz="1200" dirty="0">
              <a:latin typeface="Adapter Arabic Display Extralig" panose="020D0303040300000004" pitchFamily="34" charset="-78"/>
              <a:cs typeface="Adapter Arabic Display Extralig" panose="020D0303040300000004" pitchFamily="34" charset="-78"/>
            </a:endParaRPr>
          </a:p>
          <a:p>
            <a:pPr marL="241300" marR="1550670" indent="-228600" algn="l">
              <a:buFont typeface="Arial" panose="020B0604020202020204" pitchFamily="34" charset="0"/>
              <a:buChar char="•"/>
            </a:pPr>
            <a:r>
              <a:rPr lang="en-US" sz="1200" dirty="0">
                <a:latin typeface="Adapter Arabic Display Extralig" panose="020D0303040300000004" pitchFamily="34" charset="-78"/>
                <a:cs typeface="Adapter Arabic Display Extralig" panose="020D0303040300000004" pitchFamily="34" charset="-78"/>
              </a:rPr>
              <a:t>Tee times for RSG employees are subject to change without notice, with priority given to hotel guests and non-RSG visitors in certain circumstances.</a:t>
            </a:r>
          </a:p>
          <a:p>
            <a:pPr marL="241300" marR="1550670" indent="-228600" algn="l">
              <a:buFont typeface="Arial" panose="020B0604020202020204" pitchFamily="34" charset="0"/>
              <a:buChar char="•"/>
            </a:pPr>
            <a:endParaRPr lang="en-US" sz="1200" dirty="0">
              <a:latin typeface="Adapter Arabic Display Extralig" panose="020D0303040300000004" pitchFamily="34" charset="-78"/>
              <a:cs typeface="Adapter Arabic Display Extralig" panose="020D0303040300000004" pitchFamily="34" charset="-78"/>
            </a:endParaRPr>
          </a:p>
          <a:p>
            <a:pPr marL="241300" marR="1550670" indent="-228600" algn="l">
              <a:buFont typeface="Arial" panose="020B0604020202020204" pitchFamily="34" charset="0"/>
              <a:buChar char="•"/>
            </a:pPr>
            <a:r>
              <a:rPr lang="en-US" sz="1200" dirty="0">
                <a:latin typeface="Adapter Arabic Display Extralig" panose="020D0303040300000004" pitchFamily="34" charset="-78"/>
                <a:cs typeface="Adapter Arabic Display Extralig" panose="020D0303040300000004" pitchFamily="34" charset="-78"/>
              </a:rPr>
              <a:t>Practice facilities may only be accessed 30 minutes before a scheduled tee time or golf lesson.</a:t>
            </a:r>
          </a:p>
          <a:p>
            <a:pPr marL="241300" marR="1550670" indent="-228600" algn="l">
              <a:buFont typeface="Arial" panose="020B0604020202020204" pitchFamily="34" charset="0"/>
              <a:buChar char="•"/>
            </a:pPr>
            <a:endParaRPr lang="en-US" sz="1200" dirty="0">
              <a:latin typeface="Adapter Arabic Display Extralig" panose="020D0303040300000004" pitchFamily="34" charset="-78"/>
              <a:cs typeface="Adapter Arabic Display Extralig" panose="020D0303040300000004" pitchFamily="34" charset="-78"/>
            </a:endParaRPr>
          </a:p>
          <a:p>
            <a:pPr marL="241300" marR="1550670" indent="-228600" algn="l">
              <a:buFont typeface="Arial" panose="020B0604020202020204" pitchFamily="34" charset="0"/>
              <a:buChar char="•"/>
            </a:pPr>
            <a:r>
              <a:rPr lang="en-US" sz="1200" dirty="0">
                <a:latin typeface="Adapter Arabic Display Extralig" panose="020D0303040300000004" pitchFamily="34" charset="-78"/>
                <a:cs typeface="Adapter Arabic Display Extralig" panose="020D0303040300000004" pitchFamily="34" charset="-78"/>
              </a:rPr>
              <a:t>Transfers to and from Shura Links are available via mobility services. Further details will be confirmed by September 1st.</a:t>
            </a:r>
          </a:p>
          <a:p>
            <a:pPr marL="241300" marR="1550670" indent="-228600" algn="l">
              <a:buFont typeface="Arial" panose="020B0604020202020204" pitchFamily="34" charset="0"/>
              <a:buChar char="•"/>
            </a:pPr>
            <a:endParaRPr lang="en-US" sz="1200" dirty="0">
              <a:latin typeface="Adapter Arabic Display Extralig" panose="020D0303040300000004" pitchFamily="34" charset="-78"/>
              <a:cs typeface="Adapter Arabic Display Extralig" panose="020D0303040300000004" pitchFamily="34" charset="-78"/>
            </a:endParaRPr>
          </a:p>
          <a:p>
            <a:pPr marL="241300" marR="1550670" indent="-228600" algn="l">
              <a:buFont typeface="Arial" panose="020B0604020202020204" pitchFamily="34" charset="0"/>
              <a:buChar char="•"/>
            </a:pPr>
            <a:r>
              <a:rPr lang="en-US" sz="1200" dirty="0">
                <a:latin typeface="Adapter Arabic Display Extralig" panose="020D0303040300000004" pitchFamily="34" charset="-78"/>
                <a:cs typeface="Adapter Arabic Display Extralig" panose="020D0303040300000004" pitchFamily="34" charset="-78"/>
              </a:rPr>
              <a:t>The clubhouse gym is not available to RSG or hotel employees.</a:t>
            </a:r>
          </a:p>
        </p:txBody>
      </p:sp>
    </p:spTree>
    <p:extLst>
      <p:ext uri="{BB962C8B-B14F-4D97-AF65-F5344CB8AC3E}">
        <p14:creationId xmlns:p14="http://schemas.microsoft.com/office/powerpoint/2010/main" val="815240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olf course with a flag on the beach&#10;&#10;AI-generated content may be incorrect.">
            <a:extLst>
              <a:ext uri="{FF2B5EF4-FFF2-40B4-BE49-F238E27FC236}">
                <a16:creationId xmlns:a16="http://schemas.microsoft.com/office/drawing/2014/main" id="{04A209EB-859C-3DC9-1FC9-FE9D5B4999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9" y="0"/>
            <a:ext cx="12206978" cy="6858000"/>
          </a:xfrm>
          <a:prstGeom prst="rect">
            <a:avLst/>
          </a:prstGeom>
        </p:spPr>
      </p:pic>
    </p:spTree>
    <p:extLst>
      <p:ext uri="{BB962C8B-B14F-4D97-AF65-F5344CB8AC3E}">
        <p14:creationId xmlns:p14="http://schemas.microsoft.com/office/powerpoint/2010/main" val="39890500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06D61-0D0E-1BC5-D94A-3314B9DC479A}"/>
            </a:ext>
          </a:extLst>
        </p:cNvPr>
        <p:cNvGrpSpPr/>
        <p:nvPr/>
      </p:nvGrpSpPr>
      <p:grpSpPr>
        <a:xfrm>
          <a:off x="0" y="0"/>
          <a:ext cx="0" cy="0"/>
          <a:chOff x="0" y="0"/>
          <a:chExt cx="0" cy="0"/>
        </a:xfrm>
      </p:grpSpPr>
      <p:pic>
        <p:nvPicPr>
          <p:cNvPr id="53" name="Picture 52" descr="A golf course with a hole in the middle&#10;&#10;AI-generated content may be incorrect.">
            <a:extLst>
              <a:ext uri="{FF2B5EF4-FFF2-40B4-BE49-F238E27FC236}">
                <a16:creationId xmlns:a16="http://schemas.microsoft.com/office/drawing/2014/main" id="{E5F3DB15-02E5-1D1B-F561-8C9764F5E3C2}"/>
              </a:ext>
            </a:extLst>
          </p:cNvPr>
          <p:cNvPicPr>
            <a:picLocks noChangeAspect="1"/>
          </p:cNvPicPr>
          <p:nvPr/>
        </p:nvPicPr>
        <p:blipFill>
          <a:blip r:embed="rId2" cstate="print">
            <a:extLst>
              <a:ext uri="{28A0092B-C50C-407E-A947-70E740481C1C}">
                <a14:useLocalDpi xmlns:a14="http://schemas.microsoft.com/office/drawing/2010/main" val="0"/>
              </a:ext>
            </a:extLst>
          </a:blip>
          <a:srcRect l="52946" t="4271" r="6177" b="172"/>
          <a:stretch>
            <a:fillRect/>
          </a:stretch>
        </p:blipFill>
        <p:spPr>
          <a:xfrm>
            <a:off x="7551966" y="609599"/>
            <a:ext cx="4203936" cy="5749789"/>
          </a:xfrm>
          <a:prstGeom prst="rect">
            <a:avLst/>
          </a:prstGeom>
        </p:spPr>
      </p:pic>
      <p:sp>
        <p:nvSpPr>
          <p:cNvPr id="2" name="Title 1">
            <a:extLst>
              <a:ext uri="{FF2B5EF4-FFF2-40B4-BE49-F238E27FC236}">
                <a16:creationId xmlns:a16="http://schemas.microsoft.com/office/drawing/2014/main" id="{3C2ABB2A-6F38-94D5-8680-1AC97ABE45F7}"/>
              </a:ext>
            </a:extLst>
          </p:cNvPr>
          <p:cNvSpPr>
            <a:spLocks noGrp="1"/>
          </p:cNvSpPr>
          <p:nvPr>
            <p:ph type="title"/>
          </p:nvPr>
        </p:nvSpPr>
        <p:spPr>
          <a:xfrm>
            <a:off x="347969" y="421273"/>
            <a:ext cx="4961166" cy="1325563"/>
          </a:xfrm>
        </p:spPr>
        <p:txBody>
          <a:bodyPr>
            <a:normAutofit/>
          </a:bodyPr>
          <a:lstStyle/>
          <a:p>
            <a:r>
              <a:rPr lang="en-US" sz="2900" dirty="0"/>
              <a:t>RSG and Hotel Employee Booking Procedures</a:t>
            </a:r>
            <a:endParaRPr lang="en-001" sz="2900" dirty="0"/>
          </a:p>
        </p:txBody>
      </p:sp>
      <p:sp>
        <p:nvSpPr>
          <p:cNvPr id="46" name="object 7">
            <a:extLst>
              <a:ext uri="{FF2B5EF4-FFF2-40B4-BE49-F238E27FC236}">
                <a16:creationId xmlns:a16="http://schemas.microsoft.com/office/drawing/2014/main" id="{3815EC93-058A-4268-50A3-FB9308596106}"/>
              </a:ext>
            </a:extLst>
          </p:cNvPr>
          <p:cNvSpPr txBox="1"/>
          <p:nvPr/>
        </p:nvSpPr>
        <p:spPr>
          <a:xfrm>
            <a:off x="318291" y="1854319"/>
            <a:ext cx="4253709" cy="5368136"/>
          </a:xfrm>
          <a:prstGeom prst="rect">
            <a:avLst/>
          </a:prstGeom>
        </p:spPr>
        <p:txBody>
          <a:bodyPr vert="horz" wrap="square" lIns="0" tIns="12700" rIns="0" bIns="0" rtlCol="0">
            <a:spAutoFit/>
          </a:bodyPr>
          <a:lstStyle/>
          <a:p>
            <a:pPr marL="241300" marR="1550670" indent="-228600" algn="l">
              <a:lnSpc>
                <a:spcPct val="100000"/>
              </a:lnSpc>
              <a:spcBef>
                <a:spcPts val="100"/>
              </a:spcBef>
              <a:buFont typeface="+mj-lt"/>
              <a:buAutoNum type="arabicPeriod"/>
            </a:pPr>
            <a:r>
              <a:rPr sz="1200" dirty="0">
                <a:latin typeface="Adapter Arabic Display Extralig" panose="020D0303040300000004" pitchFamily="34" charset="-78"/>
                <a:cs typeface="Adapter Arabic Display Extralig" panose="020D0303040300000004" pitchFamily="34" charset="-78"/>
              </a:rPr>
              <a:t>To reserve a tee time, please contact the golf shop at the following email: </a:t>
            </a:r>
            <a:r>
              <a:rPr sz="1200" b="1" dirty="0">
                <a:latin typeface="Adapter Arabic Display Extralig" panose="020D0303040300000004" pitchFamily="34" charset="-78"/>
                <a:cs typeface="Adapter Arabic Display Extralig" panose="020D0303040300000004" pitchFamily="34" charset="-78"/>
                <a:hlinkClick r:id="rId3">
                  <a:extLst>
                    <a:ext uri="{A12FA001-AC4F-418D-AE19-62706E023703}">
                      <ahyp:hlinkClr xmlns:ahyp="http://schemas.microsoft.com/office/drawing/2018/hyperlinkcolor" val="tx"/>
                    </a:ext>
                  </a:extLst>
                </a:hlinkClick>
              </a:rPr>
              <a:t>golfreservations@shuralinks.com</a:t>
            </a:r>
            <a:endParaRPr sz="1200" b="1" dirty="0">
              <a:latin typeface="Adapter Arabic Display Extralig" panose="020D0303040300000004" pitchFamily="34" charset="-78"/>
              <a:cs typeface="Adapter Arabic Display Extralig" panose="020D0303040300000004" pitchFamily="34" charset="-78"/>
            </a:endParaRPr>
          </a:p>
          <a:p>
            <a:pPr marL="241300" marR="1550670" indent="-228600" algn="l">
              <a:lnSpc>
                <a:spcPct val="100000"/>
              </a:lnSpc>
              <a:spcBef>
                <a:spcPts val="994"/>
              </a:spcBef>
              <a:buFont typeface="+mj-lt"/>
              <a:buAutoNum type="arabicPeriod"/>
            </a:pPr>
            <a:r>
              <a:rPr sz="1200" dirty="0">
                <a:latin typeface="Adapter Arabic Display Extralig" panose="020D0303040300000004" pitchFamily="34" charset="-78"/>
                <a:cs typeface="Adapter Arabic Display Extralig" panose="020D0303040300000004" pitchFamily="34" charset="-78"/>
              </a:rPr>
              <a:t>Stating the names of all players, handicaps, contact numbers, and email addresses.</a:t>
            </a:r>
          </a:p>
          <a:p>
            <a:pPr marL="241300" marR="1550670" indent="-228600" algn="l">
              <a:lnSpc>
                <a:spcPct val="100000"/>
              </a:lnSpc>
              <a:spcBef>
                <a:spcPts val="994"/>
              </a:spcBef>
              <a:buFont typeface="+mj-lt"/>
              <a:buAutoNum type="arabicPeriod"/>
            </a:pPr>
            <a:r>
              <a:rPr sz="1200" dirty="0">
                <a:latin typeface="Adapter Arabic Display Extralig" panose="020D0303040300000004" pitchFamily="34" charset="-78"/>
                <a:cs typeface="Adapter Arabic Display Extralig" panose="020D0303040300000004" pitchFamily="34" charset="-78"/>
              </a:rPr>
              <a:t>Once the email has been received, the tee times will be allocated on a first-come come first allocation basis. The Reservation team will then</a:t>
            </a:r>
          </a:p>
          <a:p>
            <a:pPr marL="241300" marR="1550670" indent="-228600" algn="l">
              <a:lnSpc>
                <a:spcPct val="100000"/>
              </a:lnSpc>
              <a:buFont typeface="+mj-lt"/>
              <a:buAutoNum type="arabicPeriod"/>
            </a:pPr>
            <a:r>
              <a:rPr sz="1200" dirty="0">
                <a:latin typeface="Adapter Arabic Display Extralig" panose="020D0303040300000004" pitchFamily="34" charset="-78"/>
                <a:cs typeface="Adapter Arabic Display Extralig" panose="020D0303040300000004" pitchFamily="34" charset="-78"/>
              </a:rPr>
              <a:t>send a full confirmation of the tee time booking.</a:t>
            </a:r>
          </a:p>
          <a:p>
            <a:pPr marL="241300" marR="1550670" indent="-228600" algn="l">
              <a:lnSpc>
                <a:spcPct val="100000"/>
              </a:lnSpc>
              <a:spcBef>
                <a:spcPts val="1010"/>
              </a:spcBef>
              <a:buFont typeface="+mj-lt"/>
              <a:buAutoNum type="arabicPeriod"/>
            </a:pPr>
            <a:r>
              <a:rPr sz="1200" dirty="0">
                <a:latin typeface="Adapter Arabic Display Extralig" panose="020D0303040300000004" pitchFamily="34" charset="-78"/>
                <a:cs typeface="Adapter Arabic Display Extralig" panose="020D0303040300000004" pitchFamily="34" charset="-78"/>
              </a:rPr>
              <a:t>Arrival for a tee time reservation, all guests will be greeted by the Shura Links team and must arrive at the clubhouse a minimum of 40 minutes before their tee time.</a:t>
            </a:r>
          </a:p>
          <a:p>
            <a:pPr marL="241300" marR="1550670" indent="-228600" algn="l">
              <a:lnSpc>
                <a:spcPct val="100000"/>
              </a:lnSpc>
              <a:spcBef>
                <a:spcPts val="1000"/>
              </a:spcBef>
              <a:buFont typeface="+mj-lt"/>
              <a:buAutoNum type="arabicPeriod"/>
            </a:pPr>
            <a:r>
              <a:rPr sz="1200" dirty="0">
                <a:latin typeface="Adapter Arabic Display Extralig" panose="020D0303040300000004" pitchFamily="34" charset="-78"/>
                <a:cs typeface="Adapter Arabic Display Extralig" panose="020D0303040300000004" pitchFamily="34" charset="-78"/>
              </a:rPr>
              <a:t>All Green fees and other services, including retail, are required to be paid by the guest at the golf shop via credit card or cash.</a:t>
            </a:r>
            <a:endParaRPr lang="en-US" sz="1200" dirty="0">
              <a:latin typeface="Adapter Arabic Display Extralig" panose="020D0303040300000004" pitchFamily="34" charset="-78"/>
              <a:cs typeface="Adapter Arabic Display Extralig" panose="020D0303040300000004" pitchFamily="34" charset="-78"/>
            </a:endParaRPr>
          </a:p>
          <a:p>
            <a:pPr marL="241300" marR="1550670" indent="-228600" algn="l">
              <a:spcBef>
                <a:spcPts val="994"/>
              </a:spcBef>
              <a:buFont typeface="+mj-lt"/>
              <a:buAutoNum type="arabicPeriod"/>
            </a:pPr>
            <a:endParaRPr lang="en-US" sz="1100" dirty="0">
              <a:latin typeface="Adapter Arabic Display Extralig" panose="020D0303040300000004" pitchFamily="34" charset="-78"/>
              <a:cs typeface="Adapter Arabic Display Extralig" panose="020D0303040300000004" pitchFamily="34" charset="-78"/>
            </a:endParaRPr>
          </a:p>
          <a:p>
            <a:pPr marL="241300" marR="1550670" indent="-228600" algn="l">
              <a:lnSpc>
                <a:spcPct val="100000"/>
              </a:lnSpc>
              <a:spcBef>
                <a:spcPts val="1000"/>
              </a:spcBef>
              <a:buFont typeface="+mj-lt"/>
              <a:buAutoNum type="arabicPeriod"/>
            </a:pPr>
            <a:endParaRPr sz="1100" dirty="0">
              <a:latin typeface="Adapter Arabic Display Extralig" panose="020D0303040300000004" pitchFamily="34" charset="-78"/>
              <a:cs typeface="Adapter Arabic Display Extralig" panose="020D0303040300000004" pitchFamily="34" charset="-78"/>
            </a:endParaRPr>
          </a:p>
        </p:txBody>
      </p:sp>
      <p:sp>
        <p:nvSpPr>
          <p:cNvPr id="47" name="object 3">
            <a:extLst>
              <a:ext uri="{FF2B5EF4-FFF2-40B4-BE49-F238E27FC236}">
                <a16:creationId xmlns:a16="http://schemas.microsoft.com/office/drawing/2014/main" id="{CB60CD56-9C17-B4E8-CCCA-E7810AB751A4}"/>
              </a:ext>
            </a:extLst>
          </p:cNvPr>
          <p:cNvSpPr txBox="1"/>
          <p:nvPr/>
        </p:nvSpPr>
        <p:spPr>
          <a:xfrm>
            <a:off x="347969" y="1411085"/>
            <a:ext cx="2354363" cy="228268"/>
          </a:xfrm>
          <a:prstGeom prst="rect">
            <a:avLst/>
          </a:prstGeom>
        </p:spPr>
        <p:txBody>
          <a:bodyPr vert="horz" wrap="square" lIns="0" tIns="12700" rIns="0" bIns="0" rtlCol="0">
            <a:spAutoFit/>
          </a:bodyPr>
          <a:lstStyle/>
          <a:p>
            <a:pPr marL="12700">
              <a:lnSpc>
                <a:spcPct val="100000"/>
              </a:lnSpc>
              <a:spcBef>
                <a:spcPts val="100"/>
              </a:spcBef>
            </a:pPr>
            <a:r>
              <a:rPr sz="1400" b="1" dirty="0">
                <a:latin typeface="Adapter Arabic Display Extralight" panose="020D0303040300000004" pitchFamily="34" charset="-78"/>
                <a:cs typeface="Adapter Arabic Display Extralight" panose="020D0303040300000004" pitchFamily="34" charset="-78"/>
              </a:rPr>
              <a:t>Tee Time Reservation</a:t>
            </a:r>
          </a:p>
        </p:txBody>
      </p:sp>
      <p:sp>
        <p:nvSpPr>
          <p:cNvPr id="48" name="object 12">
            <a:extLst>
              <a:ext uri="{FF2B5EF4-FFF2-40B4-BE49-F238E27FC236}">
                <a16:creationId xmlns:a16="http://schemas.microsoft.com/office/drawing/2014/main" id="{64B4A275-EFA1-D2A8-767E-0F86442F39FB}"/>
              </a:ext>
            </a:extLst>
          </p:cNvPr>
          <p:cNvSpPr txBox="1"/>
          <p:nvPr/>
        </p:nvSpPr>
        <p:spPr>
          <a:xfrm>
            <a:off x="3352800" y="1854319"/>
            <a:ext cx="4419600" cy="2485296"/>
          </a:xfrm>
          <a:prstGeom prst="rect">
            <a:avLst/>
          </a:prstGeom>
        </p:spPr>
        <p:txBody>
          <a:bodyPr vert="horz" wrap="square" lIns="0" tIns="12700" rIns="0" bIns="0" rtlCol="0">
            <a:spAutoFit/>
          </a:bodyPr>
          <a:lstStyle/>
          <a:p>
            <a:pPr marL="241300" marR="1550670" indent="-228600" algn="l">
              <a:spcBef>
                <a:spcPts val="994"/>
              </a:spcBef>
              <a:buFont typeface="+mj-lt"/>
              <a:buAutoNum type="arabicPeriod"/>
            </a:pPr>
            <a:r>
              <a:rPr lang="en-US" sz="1200" dirty="0">
                <a:latin typeface="Adapter Arabic Display Extralig" panose="020D0303040300000004" pitchFamily="34" charset="-78"/>
                <a:cs typeface="Adapter Arabic Display Extralig" panose="020D0303040300000004" pitchFamily="34" charset="-78"/>
              </a:rPr>
              <a:t>To reserve a Golf Lesson, please contact the golf shop at the following email: </a:t>
            </a:r>
            <a:r>
              <a:rPr lang="en-US" sz="1200" b="1" dirty="0">
                <a:latin typeface="Adapter Arabic Display Extralig" panose="020D0303040300000004" pitchFamily="34" charset="-78"/>
                <a:cs typeface="Adapter Arabic Display Extralig" panose="020D0303040300000004" pitchFamily="34" charset="-78"/>
                <a:hlinkClick r:id="rId3">
                  <a:extLst>
                    <a:ext uri="{A12FA001-AC4F-418D-AE19-62706E023703}">
                      <ahyp:hlinkClr xmlns:ahyp="http://schemas.microsoft.com/office/drawing/2018/hyperlinkcolor" val="tx"/>
                    </a:ext>
                  </a:extLst>
                </a:hlinkClick>
              </a:rPr>
              <a:t>golfreservations@shuralinks.com</a:t>
            </a:r>
            <a:endParaRPr lang="en-US" sz="1200" b="1" dirty="0">
              <a:latin typeface="Adapter Arabic Display Extralig" panose="020D0303040300000004" pitchFamily="34" charset="-78"/>
              <a:cs typeface="Adapter Arabic Display Extralig" panose="020D0303040300000004" pitchFamily="34" charset="-78"/>
            </a:endParaRPr>
          </a:p>
          <a:p>
            <a:pPr marL="241300" marR="1550670" indent="-228600" algn="l">
              <a:spcBef>
                <a:spcPts val="994"/>
              </a:spcBef>
              <a:buFont typeface="+mj-lt"/>
              <a:buAutoNum type="arabicPeriod"/>
            </a:pPr>
            <a:r>
              <a:rPr lang="en-US" sz="1200" dirty="0">
                <a:latin typeface="Adapter Arabic Display Extralig" panose="020D0303040300000004" pitchFamily="34" charset="-78"/>
                <a:cs typeface="Adapter Arabic Display Extralig" panose="020D0303040300000004" pitchFamily="34" charset="-78"/>
              </a:rPr>
              <a:t>Sate day &amp; time, duration, lesson type (individual, group, family), players ability  (experienced/beginner).</a:t>
            </a:r>
          </a:p>
          <a:p>
            <a:pPr marL="241300" marR="1550670" indent="-228600" algn="l">
              <a:spcBef>
                <a:spcPts val="994"/>
              </a:spcBef>
              <a:buFont typeface="+mj-lt"/>
              <a:buAutoNum type="arabicPeriod"/>
            </a:pPr>
            <a:r>
              <a:rPr lang="en-US" sz="1200" dirty="0">
                <a:latin typeface="Adapter Arabic Display Extralig" panose="020D0303040300000004" pitchFamily="34" charset="-78"/>
                <a:cs typeface="Adapter Arabic Display Extralig" panose="020D0303040300000004" pitchFamily="34" charset="-78"/>
              </a:rPr>
              <a:t>Once the email has been received, our Head PGA professional will confirm a time from his diary and the Reservation team will then send a full confirmation of the lesson booking.</a:t>
            </a:r>
          </a:p>
        </p:txBody>
      </p:sp>
      <p:sp>
        <p:nvSpPr>
          <p:cNvPr id="50" name="TextBox 49">
            <a:extLst>
              <a:ext uri="{FF2B5EF4-FFF2-40B4-BE49-F238E27FC236}">
                <a16:creationId xmlns:a16="http://schemas.microsoft.com/office/drawing/2014/main" id="{AE259DA9-1E5A-56B1-3525-F290387D0221}"/>
              </a:ext>
            </a:extLst>
          </p:cNvPr>
          <p:cNvSpPr txBox="1"/>
          <p:nvPr/>
        </p:nvSpPr>
        <p:spPr>
          <a:xfrm>
            <a:off x="3276600" y="4413298"/>
            <a:ext cx="4772524" cy="2067233"/>
          </a:xfrm>
          <a:prstGeom prst="rect">
            <a:avLst/>
          </a:prstGeom>
          <a:noFill/>
        </p:spPr>
        <p:txBody>
          <a:bodyPr wrap="square">
            <a:spAutoFit/>
          </a:bodyPr>
          <a:lstStyle/>
          <a:p>
            <a:pPr marL="241300" marR="1550670" indent="-228600" algn="l">
              <a:lnSpc>
                <a:spcPct val="100000"/>
              </a:lnSpc>
              <a:spcBef>
                <a:spcPts val="994"/>
              </a:spcBef>
              <a:buFont typeface="+mj-lt"/>
              <a:buAutoNum type="arabicPeriod" startAt="4"/>
            </a:pPr>
            <a:r>
              <a:rPr lang="en-US" sz="1200" dirty="0">
                <a:latin typeface="Adapter Arabic Display Extralig" panose="020D0303040300000004" pitchFamily="34" charset="-78"/>
                <a:cs typeface="Adapter Arabic Display Extralig" panose="020D0303040300000004" pitchFamily="34" charset="-78"/>
              </a:rPr>
              <a:t>For the golf lesson, the guest must arrive a minimum of 15 minutes before the designated lesson time in suitable golf clothing, and for safety reasons, footwear such as a sports trainer, as a minimum.</a:t>
            </a:r>
          </a:p>
          <a:p>
            <a:pPr marL="241300" marR="1550670" indent="-228600" algn="l">
              <a:lnSpc>
                <a:spcPct val="100000"/>
              </a:lnSpc>
              <a:spcBef>
                <a:spcPts val="994"/>
              </a:spcBef>
              <a:buFont typeface="+mj-lt"/>
              <a:buAutoNum type="arabicPeriod" startAt="4"/>
            </a:pPr>
            <a:r>
              <a:rPr lang="en-US" sz="1200" dirty="0">
                <a:latin typeface="Adapter Arabic Display Extralig" panose="020D0303040300000004" pitchFamily="34" charset="-78"/>
                <a:cs typeface="Adapter Arabic Display Extralig" panose="020D0303040300000004" pitchFamily="34" charset="-78"/>
              </a:rPr>
              <a:t>Guests may contact the golf reservations team or our PGA professional for more information or more specific requirements regarding golf course access or golf lessons at the number provided.</a:t>
            </a:r>
          </a:p>
        </p:txBody>
      </p:sp>
      <p:sp>
        <p:nvSpPr>
          <p:cNvPr id="51" name="object 8">
            <a:extLst>
              <a:ext uri="{FF2B5EF4-FFF2-40B4-BE49-F238E27FC236}">
                <a16:creationId xmlns:a16="http://schemas.microsoft.com/office/drawing/2014/main" id="{1E21C95C-AFED-1034-1695-4F321252B4B3}"/>
              </a:ext>
            </a:extLst>
          </p:cNvPr>
          <p:cNvSpPr txBox="1"/>
          <p:nvPr/>
        </p:nvSpPr>
        <p:spPr>
          <a:xfrm>
            <a:off x="3410833" y="1411085"/>
            <a:ext cx="3081977" cy="228268"/>
          </a:xfrm>
          <a:prstGeom prst="rect">
            <a:avLst/>
          </a:prstGeom>
        </p:spPr>
        <p:txBody>
          <a:bodyPr vert="horz" wrap="square" lIns="0" tIns="12700" rIns="0" bIns="0" rtlCol="0">
            <a:spAutoFit/>
          </a:bodyPr>
          <a:lstStyle/>
          <a:p>
            <a:pPr marL="12700">
              <a:lnSpc>
                <a:spcPct val="100000"/>
              </a:lnSpc>
              <a:spcBef>
                <a:spcPts val="100"/>
              </a:spcBef>
            </a:pPr>
            <a:r>
              <a:rPr sz="1400" b="1" dirty="0">
                <a:latin typeface="Adapter Arabic Display Extralight" panose="020D0303040300000004" pitchFamily="34" charset="-78"/>
                <a:cs typeface="Adapter Arabic Display Extralight" panose="020D0303040300000004" pitchFamily="34" charset="-78"/>
              </a:rPr>
              <a:t>Golf Lesson Reservation</a:t>
            </a:r>
          </a:p>
        </p:txBody>
      </p:sp>
    </p:spTree>
    <p:extLst>
      <p:ext uri="{BB962C8B-B14F-4D97-AF65-F5344CB8AC3E}">
        <p14:creationId xmlns:p14="http://schemas.microsoft.com/office/powerpoint/2010/main" val="33621663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09905" y="461524"/>
            <a:ext cx="11172190" cy="517449"/>
          </a:xfrm>
          <a:prstGeom prst="rect">
            <a:avLst/>
          </a:prstGeom>
        </p:spPr>
        <p:txBody>
          <a:bodyPr vert="horz" wrap="square" lIns="0" tIns="67945" rIns="0" bIns="0" rtlCol="0">
            <a:spAutoFit/>
          </a:bodyPr>
          <a:lstStyle/>
          <a:p>
            <a:pPr marL="5055870" marR="5080" indent="-5043805" algn="ctr">
              <a:lnSpc>
                <a:spcPts val="3460"/>
              </a:lnSpc>
              <a:spcBef>
                <a:spcPts val="535"/>
              </a:spcBef>
            </a:pPr>
            <a:r>
              <a:rPr kern="1200" dirty="0">
                <a:solidFill>
                  <a:srgbClr val="141C0B"/>
                </a:solidFill>
                <a:latin typeface="Adapter Arabic Display Extralig" panose="020D0303040300000004" pitchFamily="34" charset="-78"/>
                <a:ea typeface="+mn-ea"/>
                <a:cs typeface="Adapter Arabic Display Extralig" panose="020D0303040300000004" pitchFamily="34" charset="-78"/>
              </a:rPr>
              <a:t>Frequently Asked Questions –</a:t>
            </a:r>
            <a:r>
              <a:rPr lang="en-US" kern="1200" dirty="0">
                <a:solidFill>
                  <a:srgbClr val="141C0B"/>
                </a:solidFill>
                <a:latin typeface="Adapter Arabic Display Extralig" panose="020D0303040300000004" pitchFamily="34" charset="-78"/>
                <a:ea typeface="+mn-ea"/>
                <a:cs typeface="Adapter Arabic Display Extralig" panose="020D0303040300000004" pitchFamily="34" charset="-78"/>
              </a:rPr>
              <a:t> RSG</a:t>
            </a:r>
            <a:r>
              <a:rPr kern="1200" dirty="0">
                <a:solidFill>
                  <a:srgbClr val="141C0B"/>
                </a:solidFill>
                <a:latin typeface="Adapter Arabic Display Extralig" panose="020D0303040300000004" pitchFamily="34" charset="-78"/>
                <a:ea typeface="+mn-ea"/>
                <a:cs typeface="Adapter Arabic Display Extralig" panose="020D0303040300000004" pitchFamily="34" charset="-78"/>
              </a:rPr>
              <a:t> Golf Reservations</a:t>
            </a:r>
          </a:p>
        </p:txBody>
      </p:sp>
      <p:sp>
        <p:nvSpPr>
          <p:cNvPr id="3" name="object 3"/>
          <p:cNvSpPr txBox="1"/>
          <p:nvPr/>
        </p:nvSpPr>
        <p:spPr>
          <a:xfrm>
            <a:off x="357503" y="1235900"/>
            <a:ext cx="5554345" cy="5300554"/>
          </a:xfrm>
          <a:prstGeom prst="rect">
            <a:avLst/>
          </a:prstGeom>
        </p:spPr>
        <p:txBody>
          <a:bodyPr vert="horz" wrap="square" lIns="0" tIns="48895" rIns="0" bIns="0" rtlCol="0">
            <a:spAutoFit/>
          </a:bodyPr>
          <a:lstStyle/>
          <a:p>
            <a:pPr marL="12700">
              <a:lnSpc>
                <a:spcPct val="100000"/>
              </a:lnSpc>
              <a:spcBef>
                <a:spcPts val="385"/>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Does my golf reservation include a golf buggy?</a:t>
            </a:r>
          </a:p>
          <a:p>
            <a:pPr marL="12700" marR="52069">
              <a:lnSpc>
                <a:spcPct val="120000"/>
              </a:lnSpc>
            </a:pPr>
            <a:r>
              <a:rPr sz="1200" dirty="0">
                <a:solidFill>
                  <a:srgbClr val="141C0B"/>
                </a:solidFill>
                <a:latin typeface="Adapter Arabic Display Extralig" panose="020D0303040300000004" pitchFamily="34" charset="-78"/>
                <a:cs typeface="Adapter Arabic Display Extralig" panose="020D0303040300000004" pitchFamily="34" charset="-78"/>
              </a:rPr>
              <a:t>All rounds include a buggy as Shura Links is a buggy-only golf course. (Guests are required to use a buggy while playing. Guests booked with others will share a buggy with their playing partner(s).)</a:t>
            </a:r>
          </a:p>
          <a:p>
            <a:pPr marL="12700">
              <a:lnSpc>
                <a:spcPct val="100000"/>
              </a:lnSpc>
              <a:spcBef>
                <a:spcPts val="1295"/>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Can I book practice on the Driving Range?</a:t>
            </a:r>
          </a:p>
          <a:p>
            <a:pPr marL="12700">
              <a:lnSpc>
                <a:spcPct val="100000"/>
              </a:lnSpc>
              <a:spcBef>
                <a:spcPts val="290"/>
              </a:spcBef>
            </a:pPr>
            <a:r>
              <a:rPr sz="1200" dirty="0">
                <a:solidFill>
                  <a:srgbClr val="141C0B"/>
                </a:solidFill>
                <a:latin typeface="Adapter Arabic Display Extralig" panose="020D0303040300000004" pitchFamily="34" charset="-78"/>
                <a:cs typeface="Adapter Arabic Display Extralig" panose="020D0303040300000004" pitchFamily="34" charset="-78"/>
              </a:rPr>
              <a:t>Access to practice facilities is not permitted unless before a tee time or 30 minutes</a:t>
            </a:r>
          </a:p>
          <a:p>
            <a:pPr marL="12700">
              <a:lnSpc>
                <a:spcPct val="100000"/>
              </a:lnSpc>
              <a:spcBef>
                <a:spcPts val="290"/>
              </a:spcBef>
            </a:pPr>
            <a:r>
              <a:rPr sz="1200" dirty="0">
                <a:solidFill>
                  <a:srgbClr val="141C0B"/>
                </a:solidFill>
                <a:latin typeface="Adapter Arabic Display Extralig" panose="020D0303040300000004" pitchFamily="34" charset="-78"/>
                <a:cs typeface="Adapter Arabic Display Extralig" panose="020D0303040300000004" pitchFamily="34" charset="-78"/>
              </a:rPr>
              <a:t>before a golf lesson.</a:t>
            </a:r>
          </a:p>
          <a:p>
            <a:pPr marL="12700">
              <a:lnSpc>
                <a:spcPct val="100000"/>
              </a:lnSpc>
              <a:spcBef>
                <a:spcPts val="1285"/>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Dress Code: Can I play golf in shorts and a t-shirt?</a:t>
            </a:r>
          </a:p>
          <a:p>
            <a:pPr marL="12700" marR="167005">
              <a:lnSpc>
                <a:spcPct val="120000"/>
              </a:lnSpc>
            </a:pPr>
            <a:r>
              <a:rPr sz="1200" dirty="0">
                <a:solidFill>
                  <a:srgbClr val="141C0B"/>
                </a:solidFill>
                <a:latin typeface="Adapter Arabic Display Extralig" panose="020D0303040300000004" pitchFamily="34" charset="-78"/>
                <a:cs typeface="Adapter Arabic Display Extralig" panose="020D0303040300000004" pitchFamily="34" charset="-78"/>
              </a:rPr>
              <a:t>Shura Links maintains a relaxed golf dress code with all guests required to wear golf-appropriate clothing (for example, tailored shorts and a polo shirt with a collar). </a:t>
            </a:r>
            <a:r>
              <a:rPr lang="en-US" sz="1200" dirty="0">
                <a:solidFill>
                  <a:srgbClr val="141C0B"/>
                </a:solidFill>
                <a:latin typeface="Adapter Arabic Display Extralig" panose="020D0303040300000004" pitchFamily="34" charset="-78"/>
                <a:cs typeface="Adapter Arabic Display Extralig" panose="020D0303040300000004" pitchFamily="34" charset="-78"/>
              </a:rPr>
              <a:t>Contact reservation for further information.</a:t>
            </a:r>
            <a:endParaRPr sz="1200" dirty="0">
              <a:solidFill>
                <a:srgbClr val="141C0B"/>
              </a:solidFill>
              <a:latin typeface="Adapter Arabic Display Extralig" panose="020D0303040300000004" pitchFamily="34" charset="-78"/>
              <a:cs typeface="Adapter Arabic Display Extralig" panose="020D0303040300000004" pitchFamily="34" charset="-78"/>
            </a:endParaRPr>
          </a:p>
          <a:p>
            <a:pPr marL="12700">
              <a:lnSpc>
                <a:spcPct val="100000"/>
              </a:lnSpc>
              <a:spcBef>
                <a:spcPts val="1285"/>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Can I play alone, or will I be paired with other golfers?</a:t>
            </a:r>
          </a:p>
          <a:p>
            <a:pPr marL="12700">
              <a:lnSpc>
                <a:spcPct val="100000"/>
              </a:lnSpc>
              <a:spcBef>
                <a:spcPts val="290"/>
              </a:spcBef>
            </a:pPr>
            <a:r>
              <a:rPr sz="1200" dirty="0">
                <a:solidFill>
                  <a:srgbClr val="141C0B"/>
                </a:solidFill>
                <a:latin typeface="Adapter Arabic Display Extralig" panose="020D0303040300000004" pitchFamily="34" charset="-78"/>
                <a:cs typeface="Adapter Arabic Display Extralig" panose="020D0303040300000004" pitchFamily="34" charset="-78"/>
              </a:rPr>
              <a:t>Each tee time must include a minimum of 2 players and a maximum of 4 players</a:t>
            </a:r>
          </a:p>
          <a:p>
            <a:pPr marL="12700">
              <a:lnSpc>
                <a:spcPct val="100000"/>
              </a:lnSpc>
              <a:spcBef>
                <a:spcPts val="1295"/>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Do I need an official handicap to play the course?</a:t>
            </a:r>
          </a:p>
          <a:p>
            <a:r>
              <a:rPr lang="en-US" sz="1200" dirty="0">
                <a:solidFill>
                  <a:srgbClr val="141C0B"/>
                </a:solidFill>
                <a:latin typeface="Adapter Arabic Display Extralig" panose="020D0303040300000004" pitchFamily="34" charset="-78"/>
                <a:cs typeface="Adapter Arabic Display Extralig" panose="020D0303040300000004" pitchFamily="34" charset="-78"/>
              </a:rPr>
              <a:t>We require a handicap of 24 or below for men and 32 or below for ladies to ensure an enjoyable and smooth experience for all players on the course. This guideline helps maintain the pace of play and overall quality of the golfing experience for everyone.</a:t>
            </a:r>
          </a:p>
          <a:p>
            <a:r>
              <a:rPr lang="en-US" sz="1200" dirty="0">
                <a:solidFill>
                  <a:srgbClr val="141C0B"/>
                </a:solidFill>
                <a:latin typeface="Adapter Arabic Display Extralig" panose="020D0303040300000004" pitchFamily="34" charset="-78"/>
                <a:cs typeface="Adapter Arabic Display Extralig" panose="020D0303040300000004" pitchFamily="34" charset="-78"/>
              </a:rPr>
              <a:t>Beginners are warmly welcomed and encouraged to enjoy the course; however, to ensure safety, appropriate course etiquette, and an optimal experience, we require that they be accompanied by one of our certified golf professionals. This also provides an excellent opportunity for new players to receive guidance and support while becoming familiar with the game.</a:t>
            </a:r>
          </a:p>
        </p:txBody>
      </p:sp>
      <p:sp>
        <p:nvSpPr>
          <p:cNvPr id="5" name="object 5"/>
          <p:cNvSpPr txBox="1"/>
          <p:nvPr/>
        </p:nvSpPr>
        <p:spPr>
          <a:xfrm>
            <a:off x="6332857" y="1235900"/>
            <a:ext cx="5501640" cy="5030223"/>
          </a:xfrm>
          <a:prstGeom prst="rect">
            <a:avLst/>
          </a:prstGeom>
        </p:spPr>
        <p:txBody>
          <a:bodyPr vert="horz" wrap="square" lIns="0" tIns="48895" rIns="0" bIns="0" rtlCol="0">
            <a:spAutoFit/>
          </a:bodyPr>
          <a:lstStyle/>
          <a:p>
            <a:pPr marL="12700">
              <a:lnSpc>
                <a:spcPct val="100000"/>
              </a:lnSpc>
              <a:spcBef>
                <a:spcPts val="385"/>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Can I bring my family to use the golf course?</a:t>
            </a:r>
          </a:p>
          <a:p>
            <a:pPr marL="12700">
              <a:lnSpc>
                <a:spcPct val="100000"/>
              </a:lnSpc>
              <a:spcBef>
                <a:spcPts val="290"/>
              </a:spcBef>
            </a:pPr>
            <a:r>
              <a:rPr sz="1200" dirty="0">
                <a:solidFill>
                  <a:srgbClr val="141C0B"/>
                </a:solidFill>
                <a:latin typeface="Adapter Arabic Display Extralig" panose="020D0303040300000004" pitchFamily="34" charset="-78"/>
                <a:cs typeface="Adapter Arabic Display Extralig" panose="020D0303040300000004" pitchFamily="34" charset="-78"/>
              </a:rPr>
              <a:t>Families are more than welcome to visit Shura Links. We cater to all ages as</a:t>
            </a:r>
            <a:r>
              <a:rPr lang="en-US" sz="1200" dirty="0">
                <a:solidFill>
                  <a:srgbClr val="141C0B"/>
                </a:solidFill>
                <a:latin typeface="Adapter Arabic Display Extralig" panose="020D0303040300000004" pitchFamily="34" charset="-78"/>
                <a:cs typeface="Adapter Arabic Display Extralig" panose="020D0303040300000004" pitchFamily="34" charset="-78"/>
              </a:rPr>
              <a:t> </a:t>
            </a:r>
            <a:r>
              <a:rPr sz="1200" dirty="0">
                <a:solidFill>
                  <a:srgbClr val="141C0B"/>
                </a:solidFill>
                <a:latin typeface="Adapter Arabic Display Extralig" panose="020D0303040300000004" pitchFamily="34" charset="-78"/>
                <a:cs typeface="Adapter Arabic Display Extralig" panose="020D0303040300000004" pitchFamily="34" charset="-78"/>
              </a:rPr>
              <a:t>well as levels</a:t>
            </a:r>
            <a:r>
              <a:rPr lang="en-US" sz="1200" dirty="0">
                <a:solidFill>
                  <a:srgbClr val="141C0B"/>
                </a:solidFill>
                <a:latin typeface="Adapter Arabic Display Extralig" panose="020D0303040300000004" pitchFamily="34" charset="-78"/>
                <a:cs typeface="Adapter Arabic Display Extralig" panose="020D0303040300000004" pitchFamily="34" charset="-78"/>
              </a:rPr>
              <a:t> </a:t>
            </a:r>
            <a:r>
              <a:rPr sz="1200" dirty="0">
                <a:solidFill>
                  <a:srgbClr val="141C0B"/>
                </a:solidFill>
                <a:latin typeface="Adapter Arabic Display Extralig" panose="020D0303040300000004" pitchFamily="34" charset="-78"/>
                <a:cs typeface="Adapter Arabic Display Extralig" panose="020D0303040300000004" pitchFamily="34" charset="-78"/>
              </a:rPr>
              <a:t>and can offer tuition or access to our putting course Equipment is available for all guests, and this area is perfect for families and beginners new to the game.</a:t>
            </a:r>
          </a:p>
          <a:p>
            <a:pPr>
              <a:lnSpc>
                <a:spcPct val="100000"/>
              </a:lnSpc>
              <a:spcBef>
                <a:spcPts val="525"/>
              </a:spcBef>
            </a:pPr>
            <a:endParaRPr sz="1200" b="1" dirty="0">
              <a:solidFill>
                <a:srgbClr val="141C0B"/>
              </a:solidFill>
              <a:latin typeface="Adapter Arabic Display Extralig" panose="020D0303040300000004" pitchFamily="34" charset="-78"/>
              <a:cs typeface="Adapter Arabic Display Extralig" panose="020D0303040300000004" pitchFamily="34" charset="-78"/>
            </a:endParaRPr>
          </a:p>
          <a:p>
            <a:pPr marL="12700">
              <a:lnSpc>
                <a:spcPct val="100000"/>
              </a:lnSpc>
            </a:pPr>
            <a:r>
              <a:rPr sz="1200" b="1" dirty="0">
                <a:solidFill>
                  <a:srgbClr val="141C0B"/>
                </a:solidFill>
                <a:latin typeface="Adapter Arabic Display Extralig" panose="020D0303040300000004" pitchFamily="34" charset="-78"/>
                <a:cs typeface="Adapter Arabic Display Extralig" panose="020D0303040300000004" pitchFamily="34" charset="-78"/>
              </a:rPr>
              <a:t>Do I need my own clubs?</a:t>
            </a:r>
          </a:p>
          <a:p>
            <a:pPr marL="12700" marR="180975">
              <a:lnSpc>
                <a:spcPct val="120000"/>
              </a:lnSpc>
            </a:pPr>
            <a:r>
              <a:rPr sz="1200" dirty="0">
                <a:solidFill>
                  <a:srgbClr val="141C0B"/>
                </a:solidFill>
                <a:latin typeface="Adapter Arabic Display Extralig" panose="020D0303040300000004" pitchFamily="34" charset="-78"/>
                <a:cs typeface="Adapter Arabic Display Extralig" panose="020D0303040300000004" pitchFamily="34" charset="-78"/>
              </a:rPr>
              <a:t>We have golf clubs available for rental for men, ladies, and children. These are the latest Callaway Elyte. Fee applies.</a:t>
            </a:r>
          </a:p>
          <a:p>
            <a:pPr marL="12700">
              <a:lnSpc>
                <a:spcPct val="100000"/>
              </a:lnSpc>
              <a:spcBef>
                <a:spcPts val="965"/>
              </a:spcBef>
            </a:pPr>
            <a:r>
              <a:rPr sz="1200" b="1" dirty="0">
                <a:solidFill>
                  <a:srgbClr val="141C0B"/>
                </a:solidFill>
                <a:latin typeface="Adapter Arabic Display Extralig" panose="020D0303040300000004" pitchFamily="34" charset="-78"/>
                <a:cs typeface="Adapter Arabic Display Extralig" panose="020D0303040300000004" pitchFamily="34" charset="-78"/>
              </a:rPr>
              <a:t>Can I book a golf lesson?</a:t>
            </a:r>
          </a:p>
          <a:p>
            <a:pPr marL="12700" marR="631190">
              <a:lnSpc>
                <a:spcPct val="114999"/>
              </a:lnSpc>
              <a:spcBef>
                <a:spcPts val="5"/>
              </a:spcBef>
            </a:pPr>
            <a:r>
              <a:rPr sz="1200" dirty="0">
                <a:solidFill>
                  <a:srgbClr val="141C0B"/>
                </a:solidFill>
                <a:latin typeface="Adapter Arabic Display Extralig" panose="020D0303040300000004" pitchFamily="34" charset="-78"/>
                <a:cs typeface="Adapter Arabic Display Extralig" panose="020D0303040300000004" pitchFamily="34" charset="-78"/>
              </a:rPr>
              <a:t>Golf lessons with our professionals can be booked through the Golf Reservation Team at the Golf Shop.</a:t>
            </a:r>
          </a:p>
          <a:p>
            <a:pPr marL="354965" indent="-342265">
              <a:lnSpc>
                <a:spcPct val="100000"/>
              </a:lnSpc>
              <a:spcBef>
                <a:spcPts val="1005"/>
              </a:spcBef>
              <a:buSzPct val="83333"/>
              <a:buFont typeface="Symbol"/>
              <a:buChar char=""/>
              <a:tabLst>
                <a:tab pos="354965"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All reservations are subject to availability.</a:t>
            </a:r>
          </a:p>
          <a:p>
            <a:pPr marL="354965" indent="-342265">
              <a:lnSpc>
                <a:spcPct val="100000"/>
              </a:lnSpc>
              <a:spcBef>
                <a:spcPts val="1019"/>
              </a:spcBef>
              <a:buSzPct val="83333"/>
              <a:buFont typeface="Symbol"/>
              <a:buChar char=""/>
              <a:tabLst>
                <a:tab pos="354965"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Pricing will be confirmed upon request.</a:t>
            </a:r>
          </a:p>
          <a:p>
            <a:pPr marL="355600" marR="319405" indent="-342900">
              <a:lnSpc>
                <a:spcPct val="114999"/>
              </a:lnSpc>
              <a:spcBef>
                <a:spcPts val="805"/>
              </a:spcBef>
              <a:buSzPct val="83333"/>
              <a:buFont typeface="Symbol"/>
              <a:buChar char=""/>
              <a:tabLst>
                <a:tab pos="355600"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A full program of lesson types will be offered for all ages and skill levels, including:</a:t>
            </a:r>
          </a:p>
          <a:p>
            <a:pPr marL="756285" lvl="1" indent="-286385">
              <a:lnSpc>
                <a:spcPct val="100000"/>
              </a:lnSpc>
              <a:spcBef>
                <a:spcPts val="1010"/>
              </a:spcBef>
              <a:buSzPct val="83333"/>
              <a:buChar char="•"/>
              <a:tabLst>
                <a:tab pos="756285"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Individual lessons</a:t>
            </a:r>
          </a:p>
          <a:p>
            <a:pPr marL="756285" lvl="1" indent="-286385">
              <a:lnSpc>
                <a:spcPct val="100000"/>
              </a:lnSpc>
              <a:spcBef>
                <a:spcPts val="1019"/>
              </a:spcBef>
              <a:buSzPct val="83333"/>
              <a:buChar char="•"/>
              <a:tabLst>
                <a:tab pos="756285"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Group clinics</a:t>
            </a:r>
          </a:p>
          <a:p>
            <a:pPr marL="756285" lvl="1" indent="-286385">
              <a:lnSpc>
                <a:spcPct val="100000"/>
              </a:lnSpc>
              <a:spcBef>
                <a:spcPts val="1019"/>
              </a:spcBef>
              <a:buSzPct val="83333"/>
              <a:buChar char="•"/>
              <a:tabLst>
                <a:tab pos="756285"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Junior programs</a:t>
            </a:r>
          </a:p>
          <a:p>
            <a:pPr marL="756285" lvl="1" indent="-286385">
              <a:lnSpc>
                <a:spcPct val="100000"/>
              </a:lnSpc>
              <a:spcBef>
                <a:spcPts val="1010"/>
              </a:spcBef>
              <a:buSzPct val="83333"/>
              <a:buChar char="•"/>
              <a:tabLst>
                <a:tab pos="756285" algn="l"/>
              </a:tabLst>
            </a:pPr>
            <a:r>
              <a:rPr sz="1200" dirty="0">
                <a:solidFill>
                  <a:srgbClr val="141C0B"/>
                </a:solidFill>
                <a:latin typeface="Adapter Arabic Display Extralig" panose="020D0303040300000004" pitchFamily="34" charset="-78"/>
                <a:cs typeface="Adapter Arabic Display Extralig" panose="020D0303040300000004" pitchFamily="34" charset="-78"/>
              </a:rPr>
              <a:t>Beginner and advanced sessions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olf course on a small island&#10;&#10;AI-generated content may be incorrect.">
            <a:extLst>
              <a:ext uri="{FF2B5EF4-FFF2-40B4-BE49-F238E27FC236}">
                <a16:creationId xmlns:a16="http://schemas.microsoft.com/office/drawing/2014/main" id="{C3021291-48EA-A757-8DC8-498D13CB984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648"/>
            <a:ext cx="12192000" cy="6852703"/>
          </a:xfrm>
          <a:prstGeom prst="rect">
            <a:avLst/>
          </a:prstGeom>
        </p:spPr>
      </p:pic>
    </p:spTree>
    <p:extLst>
      <p:ext uri="{BB962C8B-B14F-4D97-AF65-F5344CB8AC3E}">
        <p14:creationId xmlns:p14="http://schemas.microsoft.com/office/powerpoint/2010/main" val="1013272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283118"/>
          </a:solidFill>
        </p:spPr>
        <p:txBody>
          <a:bodyPr wrap="square" lIns="0" tIns="0" rIns="0" bIns="0" rtlCol="0"/>
          <a:lstStyle/>
          <a:p>
            <a:endParaRPr/>
          </a:p>
        </p:txBody>
      </p:sp>
      <p:pic>
        <p:nvPicPr>
          <p:cNvPr id="3" name="object 3"/>
          <p:cNvPicPr/>
          <p:nvPr/>
        </p:nvPicPr>
        <p:blipFill>
          <a:blip r:embed="rId2" cstate="print"/>
          <a:stretch>
            <a:fillRect/>
          </a:stretch>
        </p:blipFill>
        <p:spPr>
          <a:xfrm>
            <a:off x="4530471" y="2309748"/>
            <a:ext cx="3131184" cy="200202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olf course with a building and trees&#10;&#10;AI-generated content may be incorrect.">
            <a:extLst>
              <a:ext uri="{FF2B5EF4-FFF2-40B4-BE49-F238E27FC236}">
                <a16:creationId xmlns:a16="http://schemas.microsoft.com/office/drawing/2014/main" id="{F1D6AB4A-C076-86CE-1D7F-F5FE108376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46"/>
            <a:ext cx="12192000" cy="6930153"/>
          </a:xfrm>
          <a:prstGeom prst="rect">
            <a:avLst/>
          </a:prstGeom>
        </p:spPr>
      </p:pic>
    </p:spTree>
    <p:extLst>
      <p:ext uri="{BB962C8B-B14F-4D97-AF65-F5344CB8AC3E}">
        <p14:creationId xmlns:p14="http://schemas.microsoft.com/office/powerpoint/2010/main" val="75817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BE97F-8DED-A7C2-E49B-AC8F2CC3CE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A15C5B-A16C-99F7-A982-51ACE744B6D4}"/>
              </a:ext>
            </a:extLst>
          </p:cNvPr>
          <p:cNvSpPr>
            <a:spLocks noGrp="1"/>
          </p:cNvSpPr>
          <p:nvPr>
            <p:ph type="title"/>
          </p:nvPr>
        </p:nvSpPr>
        <p:spPr/>
        <p:txBody>
          <a:bodyPr/>
          <a:lstStyle/>
          <a:p>
            <a:endParaRPr lang="en-001" dirty="0"/>
          </a:p>
        </p:txBody>
      </p:sp>
      <p:sp>
        <p:nvSpPr>
          <p:cNvPr id="4" name="TextBox 3">
            <a:extLst>
              <a:ext uri="{FF2B5EF4-FFF2-40B4-BE49-F238E27FC236}">
                <a16:creationId xmlns:a16="http://schemas.microsoft.com/office/drawing/2014/main" id="{85B64A61-81EB-F8DD-D7F3-778AB3A97E4B}"/>
              </a:ext>
            </a:extLst>
          </p:cNvPr>
          <p:cNvSpPr txBox="1"/>
          <p:nvPr/>
        </p:nvSpPr>
        <p:spPr>
          <a:xfrm>
            <a:off x="943466" y="3401721"/>
            <a:ext cx="931665" cy="307777"/>
          </a:xfrm>
          <a:prstGeom prst="rect">
            <a:avLst/>
          </a:prstGeom>
          <a:noFill/>
        </p:spPr>
        <p:txBody>
          <a:bodyPr wrap="none" rtlCol="0">
            <a:spAutoFit/>
          </a:bodyPr>
          <a:lstStyle/>
          <a:p>
            <a:r>
              <a:rPr lang="en-001" sz="1400" b="1" dirty="0">
                <a:solidFill>
                  <a:srgbClr val="1C252B"/>
                </a:solidFill>
                <a:latin typeface="Adapter Arabic Display Extralight" panose="020D0303040300000004" pitchFamily="34" charset="-78"/>
                <a:ea typeface="Fedra Sans AL Demi" pitchFamily="2" charset="77"/>
                <a:cs typeface="Adapter Arabic Display Extralight" panose="020D0303040300000004" pitchFamily="34" charset="-78"/>
              </a:rPr>
              <a:t>Sub-title</a:t>
            </a:r>
          </a:p>
        </p:txBody>
      </p:sp>
      <p:sp>
        <p:nvSpPr>
          <p:cNvPr id="5" name="TextBox 4">
            <a:extLst>
              <a:ext uri="{FF2B5EF4-FFF2-40B4-BE49-F238E27FC236}">
                <a16:creationId xmlns:a16="http://schemas.microsoft.com/office/drawing/2014/main" id="{07C499A7-D45D-0093-08D9-B8DA1D8461DF}"/>
              </a:ext>
            </a:extLst>
          </p:cNvPr>
          <p:cNvSpPr txBox="1"/>
          <p:nvPr/>
        </p:nvSpPr>
        <p:spPr>
          <a:xfrm>
            <a:off x="943466" y="3718667"/>
            <a:ext cx="3234639" cy="938719"/>
          </a:xfrm>
          <a:prstGeom prst="rect">
            <a:avLst/>
          </a:prstGeom>
          <a:noFill/>
        </p:spPr>
        <p:txBody>
          <a:bodyPr wrap="square" rtlCol="0">
            <a:spAutoFit/>
          </a:bodyPr>
          <a:lstStyle/>
          <a:p>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Lorem ipsum dolor sit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amet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consectetuer</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adipiscing</a:t>
            </a:r>
            <a:endPar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endParaRPr>
          </a:p>
          <a:p>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elit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sed diam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nonummy</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nibh</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euismod</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tincidunt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ut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laoreet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dolore magna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aliquam</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erat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volutpat</a:t>
            </a:r>
            <a:r>
              <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 Ut </a:t>
            </a:r>
            <a:r>
              <a:rPr lang="en-US" sz="1100" dirty="0" err="1">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rPr>
              <a:t>wisi</a:t>
            </a:r>
            <a:endParaRPr lang="en-US" sz="1100" dirty="0">
              <a:solidFill>
                <a:srgbClr val="1C252B"/>
              </a:solidFill>
              <a:latin typeface="Adapter Arabic Display Extralig" panose="020D0303040300000004" pitchFamily="34" charset="-78"/>
              <a:ea typeface="Fedra Sans AL Light" pitchFamily="2" charset="77"/>
              <a:cs typeface="Adapter Arabic Display Extralig" panose="020D0303040300000004" pitchFamily="34" charset="-78"/>
            </a:endParaRPr>
          </a:p>
        </p:txBody>
      </p:sp>
      <p:sp>
        <p:nvSpPr>
          <p:cNvPr id="6" name="TextBox 5">
            <a:extLst>
              <a:ext uri="{FF2B5EF4-FFF2-40B4-BE49-F238E27FC236}">
                <a16:creationId xmlns:a16="http://schemas.microsoft.com/office/drawing/2014/main" id="{EFD58734-6952-A2CD-1F6C-170D0BE0F507}"/>
              </a:ext>
            </a:extLst>
          </p:cNvPr>
          <p:cNvSpPr txBox="1"/>
          <p:nvPr/>
        </p:nvSpPr>
        <p:spPr>
          <a:xfrm>
            <a:off x="8709319" y="4992863"/>
            <a:ext cx="2249413" cy="984885"/>
          </a:xfrm>
          <a:prstGeom prst="rect">
            <a:avLst/>
          </a:prstGeom>
          <a:noFill/>
        </p:spPr>
        <p:txBody>
          <a:bodyPr wrap="square" rtlCol="0">
            <a:spAutoFit/>
          </a:bodyPr>
          <a:lstStyle/>
          <a:p>
            <a:r>
              <a:rPr lang="en-US" sz="1400" b="1" dirty="0">
                <a:solidFill>
                  <a:srgbClr val="EBE8CE"/>
                </a:solidFill>
                <a:latin typeface="Adapter Arabic Display Extralight" panose="020D0303040300000004" pitchFamily="34" charset="-78"/>
                <a:ea typeface="Fedra Sans AL Demi" pitchFamily="2" charset="77"/>
                <a:cs typeface="Adapter Arabic Display Extralight" panose="020D0303040300000004" pitchFamily="34" charset="-78"/>
              </a:rPr>
              <a:t>Title</a:t>
            </a:r>
          </a:p>
          <a:p>
            <a:pPr>
              <a:spcAft>
                <a:spcPts val="1200"/>
              </a:spcAft>
            </a:pP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Lorem ipsum dolor sit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amet</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consectetuer</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adipiscing</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elit</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sed diam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nonummy</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nibh</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euismod</a:t>
            </a:r>
            <a:endPar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endParaRPr>
          </a:p>
        </p:txBody>
      </p:sp>
      <p:sp>
        <p:nvSpPr>
          <p:cNvPr id="7" name="TextBox 6">
            <a:extLst>
              <a:ext uri="{FF2B5EF4-FFF2-40B4-BE49-F238E27FC236}">
                <a16:creationId xmlns:a16="http://schemas.microsoft.com/office/drawing/2014/main" id="{7E286ACD-6FC9-77C7-6D47-3BD3EFA853D7}"/>
              </a:ext>
            </a:extLst>
          </p:cNvPr>
          <p:cNvSpPr txBox="1"/>
          <p:nvPr/>
        </p:nvSpPr>
        <p:spPr>
          <a:xfrm>
            <a:off x="8709319" y="1156059"/>
            <a:ext cx="2249413" cy="984885"/>
          </a:xfrm>
          <a:prstGeom prst="rect">
            <a:avLst/>
          </a:prstGeom>
          <a:noFill/>
        </p:spPr>
        <p:txBody>
          <a:bodyPr wrap="square" rtlCol="0">
            <a:spAutoFit/>
          </a:bodyPr>
          <a:lstStyle/>
          <a:p>
            <a:r>
              <a:rPr lang="en-US" sz="1400" b="1" dirty="0">
                <a:solidFill>
                  <a:srgbClr val="EBE8CE"/>
                </a:solidFill>
                <a:latin typeface="Adapter Arabic Display Extralight" panose="020D0303040300000004" pitchFamily="34" charset="-78"/>
                <a:ea typeface="Fedra Sans AL Demi" pitchFamily="2" charset="77"/>
                <a:cs typeface="Adapter Arabic Display Extralight" panose="020D0303040300000004" pitchFamily="34" charset="-78"/>
              </a:rPr>
              <a:t>Title</a:t>
            </a:r>
          </a:p>
          <a:p>
            <a:pPr>
              <a:spcAft>
                <a:spcPts val="1200"/>
              </a:spcAft>
            </a:pP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Lorem ipsum dolor sit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amet</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consectetuer</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adipiscing</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elit</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sed diam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nonummy</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nibh</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euismod</a:t>
            </a:r>
            <a:endPar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endParaRPr>
          </a:p>
        </p:txBody>
      </p:sp>
      <p:sp>
        <p:nvSpPr>
          <p:cNvPr id="8" name="TextBox 7">
            <a:extLst>
              <a:ext uri="{FF2B5EF4-FFF2-40B4-BE49-F238E27FC236}">
                <a16:creationId xmlns:a16="http://schemas.microsoft.com/office/drawing/2014/main" id="{9286A3F7-1E8C-ED27-1F12-F89B5227B903}"/>
              </a:ext>
            </a:extLst>
          </p:cNvPr>
          <p:cNvSpPr txBox="1"/>
          <p:nvPr/>
        </p:nvSpPr>
        <p:spPr>
          <a:xfrm>
            <a:off x="8709319" y="3021196"/>
            <a:ext cx="2249413" cy="984885"/>
          </a:xfrm>
          <a:prstGeom prst="rect">
            <a:avLst/>
          </a:prstGeom>
          <a:noFill/>
        </p:spPr>
        <p:txBody>
          <a:bodyPr wrap="square" rtlCol="0">
            <a:spAutoFit/>
          </a:bodyPr>
          <a:lstStyle/>
          <a:p>
            <a:r>
              <a:rPr lang="en-US" sz="1400" b="1" dirty="0">
                <a:solidFill>
                  <a:srgbClr val="EBE8CE"/>
                </a:solidFill>
                <a:latin typeface="Adapter Arabic Display Extralight" panose="020D0303040300000004" pitchFamily="34" charset="-78"/>
                <a:ea typeface="Fedra Sans AL Demi" pitchFamily="2" charset="77"/>
                <a:cs typeface="Adapter Arabic Display Extralight" panose="020D0303040300000004" pitchFamily="34" charset="-78"/>
              </a:rPr>
              <a:t>Title</a:t>
            </a:r>
            <a:endParaRPr lang="en-US" sz="1100" b="1" dirty="0">
              <a:solidFill>
                <a:srgbClr val="EBE8CE"/>
              </a:solidFill>
              <a:latin typeface="Adapter Arabic Display Extralight" panose="020D0303040300000004" pitchFamily="34" charset="-78"/>
              <a:ea typeface="Fedra Sans AL Demi" pitchFamily="2" charset="77"/>
              <a:cs typeface="Adapter Arabic Display Extralight" panose="020D0303040300000004" pitchFamily="34" charset="-78"/>
            </a:endParaRPr>
          </a:p>
          <a:p>
            <a:pPr>
              <a:spcAft>
                <a:spcPts val="1200"/>
              </a:spcAft>
            </a:pP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Lorem ipsum dolor sit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amet</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consectetuer</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adipiscing</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elit</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sed diam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nonummy</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nibh</a:t>
            </a:r>
            <a:r>
              <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 </a:t>
            </a:r>
            <a:r>
              <a:rPr lang="en-US" sz="1100" dirty="0" err="1">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rPr>
              <a:t>euismod</a:t>
            </a:r>
            <a:endParaRPr lang="en-US" sz="1100" dirty="0">
              <a:solidFill>
                <a:srgbClr val="EBE8CE"/>
              </a:solidFill>
              <a:latin typeface="Adapter Arabic Display Extralig" panose="020D0303040300000004" pitchFamily="34" charset="-78"/>
              <a:ea typeface="Fedra Sans AL Light" pitchFamily="2" charset="77"/>
              <a:cs typeface="Adapter Arabic Display Extralig" panose="020D0303040300000004" pitchFamily="34" charset="-78"/>
            </a:endParaRPr>
          </a:p>
        </p:txBody>
      </p:sp>
      <p:pic>
        <p:nvPicPr>
          <p:cNvPr id="9" name="Picture 8">
            <a:extLst>
              <a:ext uri="{FF2B5EF4-FFF2-40B4-BE49-F238E27FC236}">
                <a16:creationId xmlns:a16="http://schemas.microsoft.com/office/drawing/2014/main" id="{6468E94A-8BC9-CFC7-3357-59D02BD96C0C}"/>
              </a:ext>
            </a:extLst>
          </p:cNvPr>
          <p:cNvPicPr>
            <a:picLocks noChangeAspect="1"/>
          </p:cNvPicPr>
          <p:nvPr/>
        </p:nvPicPr>
        <p:blipFill>
          <a:blip r:embed="rId3"/>
          <a:stretch>
            <a:fillRect/>
          </a:stretch>
        </p:blipFill>
        <p:spPr>
          <a:xfrm>
            <a:off x="7494639" y="1173070"/>
            <a:ext cx="628334" cy="781586"/>
          </a:xfrm>
          <a:prstGeom prst="rect">
            <a:avLst/>
          </a:prstGeom>
        </p:spPr>
      </p:pic>
      <p:pic>
        <p:nvPicPr>
          <p:cNvPr id="10" name="Picture 9">
            <a:extLst>
              <a:ext uri="{FF2B5EF4-FFF2-40B4-BE49-F238E27FC236}">
                <a16:creationId xmlns:a16="http://schemas.microsoft.com/office/drawing/2014/main" id="{D6677F42-C664-D319-7D82-78A480F0DB3E}"/>
              </a:ext>
            </a:extLst>
          </p:cNvPr>
          <p:cNvPicPr>
            <a:picLocks noChangeAspect="1"/>
          </p:cNvPicPr>
          <p:nvPr/>
        </p:nvPicPr>
        <p:blipFill>
          <a:blip r:embed="rId4"/>
          <a:stretch>
            <a:fillRect/>
          </a:stretch>
        </p:blipFill>
        <p:spPr>
          <a:xfrm>
            <a:off x="7428170" y="3102312"/>
            <a:ext cx="761272" cy="653376"/>
          </a:xfrm>
          <a:prstGeom prst="rect">
            <a:avLst/>
          </a:prstGeom>
        </p:spPr>
      </p:pic>
      <p:pic>
        <p:nvPicPr>
          <p:cNvPr id="11" name="Picture 10">
            <a:extLst>
              <a:ext uri="{FF2B5EF4-FFF2-40B4-BE49-F238E27FC236}">
                <a16:creationId xmlns:a16="http://schemas.microsoft.com/office/drawing/2014/main" id="{32921897-669D-58CB-4ECF-E86B4EEBED5F}"/>
              </a:ext>
            </a:extLst>
          </p:cNvPr>
          <p:cNvPicPr>
            <a:picLocks noChangeAspect="1"/>
          </p:cNvPicPr>
          <p:nvPr/>
        </p:nvPicPr>
        <p:blipFill>
          <a:blip r:embed="rId5"/>
          <a:stretch>
            <a:fillRect/>
          </a:stretch>
        </p:blipFill>
        <p:spPr>
          <a:xfrm>
            <a:off x="7417885" y="4903344"/>
            <a:ext cx="781842" cy="729718"/>
          </a:xfrm>
          <a:prstGeom prst="rect">
            <a:avLst/>
          </a:prstGeom>
        </p:spPr>
      </p:pic>
      <p:pic>
        <p:nvPicPr>
          <p:cNvPr id="3" name="object 3">
            <a:extLst>
              <a:ext uri="{FF2B5EF4-FFF2-40B4-BE49-F238E27FC236}">
                <a16:creationId xmlns:a16="http://schemas.microsoft.com/office/drawing/2014/main" id="{75AEB052-AFBC-BBF4-08AE-E1253190DC59}"/>
              </a:ext>
            </a:extLst>
          </p:cNvPr>
          <p:cNvPicPr/>
          <p:nvPr/>
        </p:nvPicPr>
        <p:blipFill>
          <a:blip r:embed="rId6" cstate="print"/>
          <a:srcRect l="50000"/>
          <a:stretch>
            <a:fillRect/>
          </a:stretch>
        </p:blipFill>
        <p:spPr>
          <a:xfrm>
            <a:off x="6096000" y="-23232"/>
            <a:ext cx="6096000" cy="6957432"/>
          </a:xfrm>
          <a:prstGeom prst="rect">
            <a:avLst/>
          </a:prstGeom>
          <a:ln>
            <a:solidFill>
              <a:srgbClr val="EAEBCE"/>
            </a:solidFill>
          </a:ln>
        </p:spPr>
      </p:pic>
      <p:pic>
        <p:nvPicPr>
          <p:cNvPr id="14" name="Picture 13" descr="A golf course with a building and trees&#10;&#10;AI-generated content may be incorrect.">
            <a:extLst>
              <a:ext uri="{FF2B5EF4-FFF2-40B4-BE49-F238E27FC236}">
                <a16:creationId xmlns:a16="http://schemas.microsoft.com/office/drawing/2014/main" id="{5949FBA8-FEC2-E3CF-9330-5FFCE2A26484}"/>
              </a:ext>
            </a:extLst>
          </p:cNvPr>
          <p:cNvPicPr>
            <a:picLocks noChangeAspect="1"/>
          </p:cNvPicPr>
          <p:nvPr/>
        </p:nvPicPr>
        <p:blipFill>
          <a:blip r:embed="rId7" cstate="print">
            <a:extLst>
              <a:ext uri="{28A0092B-C50C-407E-A947-70E740481C1C}">
                <a14:useLocalDpi xmlns:a14="http://schemas.microsoft.com/office/drawing/2010/main" val="0"/>
              </a:ext>
            </a:extLst>
          </a:blip>
          <a:srcRect l="8750" t="-86" r="41250" b="86"/>
          <a:stretch>
            <a:fillRect/>
          </a:stretch>
        </p:blipFill>
        <p:spPr>
          <a:xfrm>
            <a:off x="0" y="4047"/>
            <a:ext cx="6096000" cy="6849906"/>
          </a:xfrm>
          <a:prstGeom prst="rect">
            <a:avLst/>
          </a:prstGeom>
        </p:spPr>
      </p:pic>
      <p:pic>
        <p:nvPicPr>
          <p:cNvPr id="16" name="Picture 15" descr="A golf course with a building and trees&#10;&#10;AI-generated content may be incorrect.">
            <a:extLst>
              <a:ext uri="{FF2B5EF4-FFF2-40B4-BE49-F238E27FC236}">
                <a16:creationId xmlns:a16="http://schemas.microsoft.com/office/drawing/2014/main" id="{3E0C4595-A712-0383-7211-7EEC9DE8339F}"/>
              </a:ext>
            </a:extLst>
          </p:cNvPr>
          <p:cNvPicPr>
            <a:picLocks noChangeAspect="1"/>
          </p:cNvPicPr>
          <p:nvPr/>
        </p:nvPicPr>
        <p:blipFill>
          <a:blip r:embed="rId8" cstate="print">
            <a:extLst>
              <a:ext uri="{28A0092B-C50C-407E-A947-70E740481C1C}">
                <a14:useLocalDpi xmlns:a14="http://schemas.microsoft.com/office/drawing/2010/main" val="0"/>
              </a:ext>
            </a:extLst>
          </a:blip>
          <a:srcRect l="23125" t="-408" r="26875" b="408"/>
          <a:stretch>
            <a:fillRect/>
          </a:stretch>
        </p:blipFill>
        <p:spPr>
          <a:xfrm>
            <a:off x="0" y="-23232"/>
            <a:ext cx="6096000" cy="6957432"/>
          </a:xfrm>
          <a:prstGeom prst="rect">
            <a:avLst/>
          </a:prstGeom>
        </p:spPr>
      </p:pic>
      <p:sp>
        <p:nvSpPr>
          <p:cNvPr id="12" name="TextBox 11">
            <a:extLst>
              <a:ext uri="{FF2B5EF4-FFF2-40B4-BE49-F238E27FC236}">
                <a16:creationId xmlns:a16="http://schemas.microsoft.com/office/drawing/2014/main" id="{D9793E69-56B9-67AA-94B1-90F9A1A57D77}"/>
              </a:ext>
            </a:extLst>
          </p:cNvPr>
          <p:cNvSpPr txBox="1"/>
          <p:nvPr/>
        </p:nvSpPr>
        <p:spPr>
          <a:xfrm>
            <a:off x="8013895" y="2319460"/>
            <a:ext cx="2326158" cy="523220"/>
          </a:xfrm>
          <a:prstGeom prst="rect">
            <a:avLst/>
          </a:prstGeom>
          <a:noFill/>
        </p:spPr>
        <p:txBody>
          <a:bodyPr wrap="square" rtlCol="0">
            <a:spAutoFit/>
          </a:bodyPr>
          <a:lstStyle/>
          <a:p>
            <a:r>
              <a:rPr lang="en-US" sz="2800" dirty="0">
                <a:solidFill>
                  <a:srgbClr val="B9C89B"/>
                </a:solidFill>
              </a:rPr>
              <a:t>Hotel Guests</a:t>
            </a:r>
          </a:p>
        </p:txBody>
      </p:sp>
    </p:spTree>
    <p:extLst>
      <p:ext uri="{BB962C8B-B14F-4D97-AF65-F5344CB8AC3E}">
        <p14:creationId xmlns:p14="http://schemas.microsoft.com/office/powerpoint/2010/main" val="222945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151C0B"/>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1580360" y="306157"/>
            <a:ext cx="8398782" cy="504625"/>
          </a:xfrm>
          <a:prstGeom prst="rect">
            <a:avLst/>
          </a:prstGeom>
        </p:spPr>
        <p:txBody>
          <a:bodyPr vert="horz" wrap="square" lIns="0" tIns="12065" rIns="0" bIns="0" rtlCol="0">
            <a:spAutoFit/>
          </a:bodyPr>
          <a:lstStyle/>
          <a:p>
            <a:pPr marL="764540" algn="ctr">
              <a:lnSpc>
                <a:spcPct val="100000"/>
              </a:lnSpc>
              <a:spcBef>
                <a:spcPts val="95"/>
              </a:spcBef>
            </a:pPr>
            <a:r>
              <a:rPr dirty="0">
                <a:solidFill>
                  <a:srgbClr val="EAEBCE"/>
                </a:solidFill>
                <a:latin typeface="Adapter Arabic Display Extralig" panose="020D0303040300000004" pitchFamily="34" charset="-78"/>
                <a:cs typeface="Adapter Arabic Display Extralig" panose="020D0303040300000004" pitchFamily="34" charset="-78"/>
              </a:rPr>
              <a:t>Shura</a:t>
            </a:r>
            <a:r>
              <a:rPr spc="-85" dirty="0">
                <a:solidFill>
                  <a:srgbClr val="EAEBCE"/>
                </a:solidFill>
                <a:latin typeface="Adapter Arabic Display Extralig" panose="020D0303040300000004" pitchFamily="34" charset="-78"/>
                <a:cs typeface="Adapter Arabic Display Extralig" panose="020D0303040300000004" pitchFamily="34" charset="-78"/>
              </a:rPr>
              <a:t> </a:t>
            </a:r>
            <a:r>
              <a:rPr dirty="0">
                <a:solidFill>
                  <a:srgbClr val="EAEBCE"/>
                </a:solidFill>
                <a:latin typeface="Adapter Arabic Display Extralig" panose="020D0303040300000004" pitchFamily="34" charset="-78"/>
                <a:cs typeface="Adapter Arabic Display Extralig" panose="020D0303040300000004" pitchFamily="34" charset="-78"/>
              </a:rPr>
              <a:t>Links</a:t>
            </a:r>
            <a:r>
              <a:rPr spc="-80" dirty="0">
                <a:solidFill>
                  <a:srgbClr val="EAEBCE"/>
                </a:solidFill>
                <a:latin typeface="Adapter Arabic Display Extralig" panose="020D0303040300000004" pitchFamily="34" charset="-78"/>
                <a:cs typeface="Adapter Arabic Display Extralig" panose="020D0303040300000004" pitchFamily="34" charset="-78"/>
              </a:rPr>
              <a:t> </a:t>
            </a:r>
            <a:r>
              <a:rPr spc="-10" dirty="0">
                <a:solidFill>
                  <a:srgbClr val="EAEBCE"/>
                </a:solidFill>
                <a:latin typeface="Adapter Arabic Display Extralig" panose="020D0303040300000004" pitchFamily="34" charset="-78"/>
                <a:cs typeface="Adapter Arabic Display Extralig" panose="020D0303040300000004" pitchFamily="34" charset="-78"/>
              </a:rPr>
              <a:t>Description</a:t>
            </a:r>
            <a:r>
              <a:rPr lang="en-US" spc="-10" dirty="0">
                <a:solidFill>
                  <a:srgbClr val="EAEBCE"/>
                </a:solidFill>
                <a:latin typeface="Adapter Arabic Display Extralig" panose="020D0303040300000004" pitchFamily="34" charset="-78"/>
                <a:cs typeface="Adapter Arabic Display Extralig" panose="020D0303040300000004" pitchFamily="34" charset="-78"/>
              </a:rPr>
              <a:t> – Hotel Guests</a:t>
            </a:r>
            <a:endParaRPr dirty="0">
              <a:solidFill>
                <a:srgbClr val="EAEBCE"/>
              </a:solidFill>
              <a:latin typeface="Adapter Arabic Display Extralig" panose="020D0303040300000004" pitchFamily="34" charset="-78"/>
              <a:cs typeface="Adapter Arabic Display Extralig" panose="020D0303040300000004" pitchFamily="34" charset="-78"/>
            </a:endParaRPr>
          </a:p>
        </p:txBody>
      </p:sp>
      <p:sp>
        <p:nvSpPr>
          <p:cNvPr id="3" name="object 3"/>
          <p:cNvSpPr txBox="1"/>
          <p:nvPr/>
        </p:nvSpPr>
        <p:spPr>
          <a:xfrm>
            <a:off x="1566240" y="1049579"/>
            <a:ext cx="3801745" cy="659155"/>
          </a:xfrm>
          <a:prstGeom prst="rect">
            <a:avLst/>
          </a:prstGeom>
        </p:spPr>
        <p:txBody>
          <a:bodyPr vert="horz" wrap="square" lIns="0" tIns="12700" rIns="0" bIns="0" rtlCol="0">
            <a:spAutoFit/>
          </a:bodyPr>
          <a:lstStyle/>
          <a:p>
            <a:pPr marL="12700" marR="5080">
              <a:lnSpc>
                <a:spcPct val="100000"/>
              </a:lnSpc>
              <a:spcBef>
                <a:spcPts val="100"/>
              </a:spcBef>
            </a:pPr>
            <a:r>
              <a:rPr sz="1400" dirty="0">
                <a:solidFill>
                  <a:srgbClr val="EAEBCE"/>
                </a:solidFill>
                <a:latin typeface="Adapter Arabic Display Extralig" panose="020D0303040300000004" pitchFamily="34" charset="-78"/>
                <a:cs typeface="Adapter Arabic Display Extralig" panose="020D0303040300000004" pitchFamily="34" charset="-78"/>
              </a:rPr>
              <a:t>Par</a:t>
            </a:r>
            <a:r>
              <a:rPr sz="1400" spc="-1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72,</a:t>
            </a:r>
            <a:r>
              <a:rPr sz="1400" spc="-1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7</a:t>
            </a:r>
            <a:r>
              <a:rPr lang="en-US" sz="1400" dirty="0">
                <a:solidFill>
                  <a:srgbClr val="EAEBCE"/>
                </a:solidFill>
                <a:latin typeface="Adapter Arabic Display Extralig" panose="020D0303040300000004" pitchFamily="34" charset="-78"/>
                <a:cs typeface="Adapter Arabic Display Extralig" panose="020D0303040300000004" pitchFamily="34" charset="-78"/>
              </a:rPr>
              <a:t>615</a:t>
            </a:r>
            <a:r>
              <a:rPr sz="1400" spc="-3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yard,</a:t>
            </a:r>
            <a:r>
              <a:rPr sz="1400" spc="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18</a:t>
            </a:r>
            <a:r>
              <a:rPr sz="1400" spc="-1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Hole</a:t>
            </a:r>
            <a:r>
              <a:rPr sz="1400" spc="-10" dirty="0">
                <a:solidFill>
                  <a:srgbClr val="EAEBCE"/>
                </a:solidFill>
                <a:latin typeface="Adapter Arabic Display Extralig" panose="020D0303040300000004" pitchFamily="34" charset="-78"/>
                <a:cs typeface="Adapter Arabic Display Extralig" panose="020D0303040300000004" pitchFamily="34" charset="-78"/>
              </a:rPr>
              <a:t> Championship</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Golf Course</a:t>
            </a:r>
            <a:r>
              <a:rPr sz="1400" spc="5" dirty="0">
                <a:solidFill>
                  <a:srgbClr val="EAEBCE"/>
                </a:solidFill>
                <a:latin typeface="Adapter Arabic Display Extralig" panose="020D0303040300000004" pitchFamily="34" charset="-78"/>
                <a:cs typeface="Adapter Arabic Display Extralig" panose="020D0303040300000004" pitchFamily="34" charset="-78"/>
              </a:rPr>
              <a:t> </a:t>
            </a:r>
            <a:r>
              <a:rPr sz="1400" spc="-5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Designed</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by</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Brian</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Curley</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and</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managed</a:t>
            </a:r>
            <a:r>
              <a:rPr sz="1400" spc="-4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by</a:t>
            </a:r>
            <a:r>
              <a:rPr sz="1400" spc="-3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Golf</a:t>
            </a:r>
            <a:r>
              <a:rPr sz="1400" spc="-10" dirty="0">
                <a:solidFill>
                  <a:srgbClr val="EAEBCE"/>
                </a:solidFill>
                <a:latin typeface="Adapter Arabic Display Extralig" panose="020D0303040300000004" pitchFamily="34" charset="-78"/>
                <a:cs typeface="Adapter Arabic Display Extralig" panose="020D0303040300000004" pitchFamily="34" charset="-78"/>
              </a:rPr>
              <a:t> Saudi.</a:t>
            </a:r>
            <a:endParaRPr sz="1400" dirty="0">
              <a:solidFill>
                <a:srgbClr val="EAEBCE"/>
              </a:solidFill>
              <a:latin typeface="Adapter Arabic Display Extralig" panose="020D0303040300000004" pitchFamily="34" charset="-78"/>
              <a:cs typeface="Adapter Arabic Display Extralig" panose="020D0303040300000004" pitchFamily="34" charset="-78"/>
            </a:endParaRPr>
          </a:p>
        </p:txBody>
      </p:sp>
      <p:sp>
        <p:nvSpPr>
          <p:cNvPr id="4" name="object 4"/>
          <p:cNvSpPr txBox="1"/>
          <p:nvPr/>
        </p:nvSpPr>
        <p:spPr>
          <a:xfrm>
            <a:off x="1541126" y="1978606"/>
            <a:ext cx="4238625" cy="1705467"/>
          </a:xfrm>
          <a:prstGeom prst="rect">
            <a:avLst/>
          </a:prstGeom>
          <a:solidFill>
            <a:srgbClr val="151C0B"/>
          </a:solidFill>
        </p:spPr>
        <p:txBody>
          <a:bodyPr vert="horz" wrap="square" lIns="0" tIns="12700" rIns="0" bIns="0" rtlCol="0">
            <a:spAutoFit/>
          </a:bodyPr>
          <a:lstStyle/>
          <a:p>
            <a:pPr marL="41910" marR="90805">
              <a:lnSpc>
                <a:spcPct val="107500"/>
              </a:lnSpc>
              <a:spcBef>
                <a:spcPts val="100"/>
              </a:spcBef>
            </a:pPr>
            <a:r>
              <a:rPr sz="1400" spc="-20" dirty="0">
                <a:solidFill>
                  <a:srgbClr val="EAEBCE"/>
                </a:solidFill>
                <a:latin typeface="Adapter Arabic Display Extralig" panose="020D0303040300000004" pitchFamily="34" charset="-78"/>
                <a:cs typeface="Adapter Arabic Display Extralig" panose="020D0303040300000004" pitchFamily="34" charset="-78"/>
              </a:rPr>
              <a:t>Tailored</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Green</a:t>
            </a:r>
            <a:r>
              <a:rPr sz="1400" spc="-1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fee</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options</a:t>
            </a:r>
            <a:r>
              <a:rPr sz="1400" spc="-2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 Green</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fees</a:t>
            </a:r>
            <a:r>
              <a:rPr sz="1400" spc="-4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available</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for</a:t>
            </a:r>
            <a:r>
              <a:rPr sz="1400" spc="-2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9</a:t>
            </a:r>
            <a:r>
              <a:rPr sz="1400" spc="-15" dirty="0">
                <a:solidFill>
                  <a:srgbClr val="EAEBCE"/>
                </a:solidFill>
                <a:latin typeface="Adapter Arabic Display Extralig" panose="020D0303040300000004" pitchFamily="34" charset="-78"/>
                <a:cs typeface="Adapter Arabic Display Extralig" panose="020D0303040300000004" pitchFamily="34" charset="-78"/>
              </a:rPr>
              <a:t> </a:t>
            </a:r>
            <a:r>
              <a:rPr sz="1400" spc="-10" dirty="0">
                <a:solidFill>
                  <a:srgbClr val="EAEBCE"/>
                </a:solidFill>
                <a:latin typeface="Adapter Arabic Display Extralig" panose="020D0303040300000004" pitchFamily="34" charset="-78"/>
                <a:cs typeface="Adapter Arabic Display Extralig" panose="020D0303040300000004" pitchFamily="34" charset="-78"/>
              </a:rPr>
              <a:t>holes </a:t>
            </a:r>
            <a:r>
              <a:rPr sz="1400" dirty="0">
                <a:solidFill>
                  <a:srgbClr val="EAEBCE"/>
                </a:solidFill>
                <a:latin typeface="Adapter Arabic Display Extralig" panose="020D0303040300000004" pitchFamily="34" charset="-78"/>
                <a:cs typeface="Adapter Arabic Display Extralig" panose="020D0303040300000004" pitchFamily="34" charset="-78"/>
              </a:rPr>
              <a:t>and</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18</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holes</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(Rates</a:t>
            </a:r>
            <a:r>
              <a:rPr sz="1400" spc="-10" dirty="0">
                <a:solidFill>
                  <a:srgbClr val="EAEBCE"/>
                </a:solidFill>
                <a:latin typeface="Adapter Arabic Display Extralig" panose="020D0303040300000004" pitchFamily="34" charset="-78"/>
                <a:cs typeface="Adapter Arabic Display Extralig" panose="020D0303040300000004" pitchFamily="34" charset="-78"/>
              </a:rPr>
              <a:t> attached).</a:t>
            </a:r>
            <a:endParaRPr sz="1400" dirty="0">
              <a:solidFill>
                <a:srgbClr val="EAEBCE"/>
              </a:solidFill>
              <a:latin typeface="Adapter Arabic Display Extralig" panose="020D0303040300000004" pitchFamily="34" charset="-78"/>
              <a:cs typeface="Adapter Arabic Display Extralig" panose="020D0303040300000004" pitchFamily="34" charset="-78"/>
            </a:endParaRPr>
          </a:p>
          <a:p>
            <a:pPr>
              <a:lnSpc>
                <a:spcPct val="100000"/>
              </a:lnSpc>
              <a:spcBef>
                <a:spcPts val="745"/>
              </a:spcBef>
            </a:pPr>
            <a:endParaRPr sz="1400" dirty="0">
              <a:solidFill>
                <a:srgbClr val="EAEBCE"/>
              </a:solidFill>
              <a:latin typeface="Adapter Arabic Display Extralig" panose="020D0303040300000004" pitchFamily="34" charset="-78"/>
              <a:cs typeface="Adapter Arabic Display Extralig" panose="020D0303040300000004" pitchFamily="34" charset="-78"/>
            </a:endParaRPr>
          </a:p>
          <a:p>
            <a:pPr marL="12700" marR="5080">
              <a:lnSpc>
                <a:spcPct val="107200"/>
              </a:lnSpc>
            </a:pPr>
            <a:r>
              <a:rPr sz="1400" dirty="0">
                <a:solidFill>
                  <a:srgbClr val="EAEBCE"/>
                </a:solidFill>
                <a:latin typeface="Adapter Arabic Display Extralig" panose="020D0303040300000004" pitchFamily="34" charset="-78"/>
                <a:cs typeface="Adapter Arabic Display Extralig" panose="020D0303040300000004" pitchFamily="34" charset="-78"/>
              </a:rPr>
              <a:t>Professional</a:t>
            </a:r>
            <a:r>
              <a:rPr sz="1400" spc="-5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golf</a:t>
            </a:r>
            <a:r>
              <a:rPr sz="1400" spc="-1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coaching</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for</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all</a:t>
            </a:r>
            <a:r>
              <a:rPr sz="1400" spc="-2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levels</a:t>
            </a:r>
            <a:r>
              <a:rPr sz="1400" spc="-1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t>
            </a:r>
            <a:r>
              <a:rPr sz="1400" spc="-1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Lessons</a:t>
            </a:r>
            <a:r>
              <a:rPr sz="1400" spc="-5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available</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spc="-25" dirty="0">
                <a:solidFill>
                  <a:srgbClr val="EAEBCE"/>
                </a:solidFill>
                <a:latin typeface="Adapter Arabic Display Extralig" panose="020D0303040300000004" pitchFamily="34" charset="-78"/>
                <a:cs typeface="Adapter Arabic Display Extralig" panose="020D0303040300000004" pitchFamily="34" charset="-78"/>
              </a:rPr>
              <a:t>for </a:t>
            </a:r>
            <a:r>
              <a:rPr sz="1400" dirty="0">
                <a:solidFill>
                  <a:srgbClr val="EAEBCE"/>
                </a:solidFill>
                <a:latin typeface="Adapter Arabic Display Extralig" panose="020D0303040300000004" pitchFamily="34" charset="-78"/>
                <a:cs typeface="Adapter Arabic Display Extralig" panose="020D0303040300000004" pitchFamily="34" charset="-78"/>
              </a:rPr>
              <a:t>individuals,</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groups,</a:t>
            </a:r>
            <a:r>
              <a:rPr sz="1400" spc="-3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families,</a:t>
            </a:r>
            <a:r>
              <a:rPr sz="1400" spc="-4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children</a:t>
            </a:r>
            <a:r>
              <a:rPr sz="1400" spc="-4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and</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couples.</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We</a:t>
            </a:r>
            <a:r>
              <a:rPr sz="1400" spc="-50" dirty="0">
                <a:solidFill>
                  <a:srgbClr val="EAEBCE"/>
                </a:solidFill>
                <a:latin typeface="Adapter Arabic Display Extralig" panose="020D0303040300000004" pitchFamily="34" charset="-78"/>
                <a:cs typeface="Adapter Arabic Display Extralig" panose="020D0303040300000004" pitchFamily="34" charset="-78"/>
              </a:rPr>
              <a:t> </a:t>
            </a:r>
            <a:r>
              <a:rPr sz="1400" spc="-10" dirty="0">
                <a:solidFill>
                  <a:srgbClr val="EAEBCE"/>
                </a:solidFill>
                <a:latin typeface="Adapter Arabic Display Extralig" panose="020D0303040300000004" pitchFamily="34" charset="-78"/>
                <a:cs typeface="Adapter Arabic Display Extralig" panose="020D0303040300000004" pitchFamily="34" charset="-78"/>
              </a:rPr>
              <a:t>cater</a:t>
            </a:r>
            <a:r>
              <a:rPr sz="1400" spc="50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for</a:t>
            </a:r>
            <a:r>
              <a:rPr sz="1400" spc="-3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all</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levels</a:t>
            </a:r>
            <a:r>
              <a:rPr sz="1400" spc="-3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from</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beginners</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to</a:t>
            </a:r>
            <a:r>
              <a:rPr sz="1400" spc="-2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experienced</a:t>
            </a:r>
            <a:r>
              <a:rPr sz="1400" spc="-55" dirty="0">
                <a:solidFill>
                  <a:srgbClr val="EAEBCE"/>
                </a:solidFill>
                <a:latin typeface="Adapter Arabic Display Extralig" panose="020D0303040300000004" pitchFamily="34" charset="-78"/>
                <a:cs typeface="Adapter Arabic Display Extralig" panose="020D0303040300000004" pitchFamily="34" charset="-78"/>
              </a:rPr>
              <a:t> </a:t>
            </a:r>
            <a:r>
              <a:rPr sz="1400" spc="-10" dirty="0">
                <a:solidFill>
                  <a:srgbClr val="EAEBCE"/>
                </a:solidFill>
                <a:latin typeface="Adapter Arabic Display Extralig" panose="020D0303040300000004" pitchFamily="34" charset="-78"/>
                <a:cs typeface="Adapter Arabic Display Extralig" panose="020D0303040300000004" pitchFamily="34" charset="-78"/>
              </a:rPr>
              <a:t>players.</a:t>
            </a:r>
            <a:endParaRPr sz="1400" dirty="0">
              <a:solidFill>
                <a:srgbClr val="EAEBCE"/>
              </a:solidFill>
              <a:latin typeface="Adapter Arabic Display Extralig" panose="020D0303040300000004" pitchFamily="34" charset="-78"/>
              <a:cs typeface="Adapter Arabic Display Extralig" panose="020D0303040300000004" pitchFamily="34" charset="-78"/>
            </a:endParaRPr>
          </a:p>
        </p:txBody>
      </p:sp>
      <p:sp>
        <p:nvSpPr>
          <p:cNvPr id="5" name="object 5"/>
          <p:cNvSpPr txBox="1"/>
          <p:nvPr/>
        </p:nvSpPr>
        <p:spPr>
          <a:xfrm>
            <a:off x="1541126" y="3896092"/>
            <a:ext cx="2438400" cy="443711"/>
          </a:xfrm>
          <a:prstGeom prst="rect">
            <a:avLst/>
          </a:prstGeom>
        </p:spPr>
        <p:txBody>
          <a:bodyPr vert="horz" wrap="square" lIns="0" tIns="12700" rIns="0" bIns="0" rtlCol="0">
            <a:spAutoFit/>
          </a:bodyPr>
          <a:lstStyle/>
          <a:p>
            <a:pPr marL="12700">
              <a:lnSpc>
                <a:spcPct val="100000"/>
              </a:lnSpc>
              <a:spcBef>
                <a:spcPts val="100"/>
              </a:spcBef>
            </a:pPr>
            <a:r>
              <a:rPr sz="1400" spc="-10" dirty="0">
                <a:solidFill>
                  <a:srgbClr val="EAEBCE"/>
                </a:solidFill>
                <a:latin typeface="Adapter Arabic Display Extralig" panose="020D0303040300000004" pitchFamily="34" charset="-78"/>
                <a:cs typeface="Adapter Arabic Display Extralig" panose="020D0303040300000004" pitchFamily="34" charset="-78"/>
              </a:rPr>
              <a:t>On-</a:t>
            </a:r>
            <a:r>
              <a:rPr sz="1400" dirty="0">
                <a:solidFill>
                  <a:srgbClr val="EAEBCE"/>
                </a:solidFill>
                <a:latin typeface="Adapter Arabic Display Extralig" panose="020D0303040300000004" pitchFamily="34" charset="-78"/>
                <a:cs typeface="Adapter Arabic Display Extralig" panose="020D0303040300000004" pitchFamily="34" charset="-78"/>
              </a:rPr>
              <a:t>site</a:t>
            </a:r>
            <a:r>
              <a:rPr sz="1400" spc="-2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PGA</a:t>
            </a:r>
            <a:r>
              <a:rPr sz="1400" spc="-7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Qualified</a:t>
            </a:r>
            <a:r>
              <a:rPr sz="1400" spc="-45" dirty="0">
                <a:solidFill>
                  <a:srgbClr val="EAEBCE"/>
                </a:solidFill>
                <a:latin typeface="Adapter Arabic Display Extralig" panose="020D0303040300000004" pitchFamily="34" charset="-78"/>
                <a:cs typeface="Adapter Arabic Display Extralig" panose="020D0303040300000004" pitchFamily="34" charset="-78"/>
              </a:rPr>
              <a:t> </a:t>
            </a:r>
            <a:r>
              <a:rPr sz="1400" spc="-10" dirty="0">
                <a:solidFill>
                  <a:srgbClr val="EAEBCE"/>
                </a:solidFill>
                <a:latin typeface="Adapter Arabic Display Extralig" panose="020D0303040300000004" pitchFamily="34" charset="-78"/>
                <a:cs typeface="Adapter Arabic Display Extralig" panose="020D0303040300000004" pitchFamily="34" charset="-78"/>
              </a:rPr>
              <a:t>Professional.</a:t>
            </a:r>
            <a:endParaRPr sz="1400" dirty="0">
              <a:solidFill>
                <a:srgbClr val="EAEBCE"/>
              </a:solidFill>
              <a:latin typeface="Adapter Arabic Display Extralig" panose="020D0303040300000004" pitchFamily="34" charset="-78"/>
              <a:cs typeface="Adapter Arabic Display Extralig" panose="020D0303040300000004" pitchFamily="34" charset="-78"/>
            </a:endParaRPr>
          </a:p>
        </p:txBody>
      </p:sp>
      <p:sp>
        <p:nvSpPr>
          <p:cNvPr id="6" name="object 6"/>
          <p:cNvSpPr txBox="1"/>
          <p:nvPr/>
        </p:nvSpPr>
        <p:spPr>
          <a:xfrm>
            <a:off x="1497512" y="4575552"/>
            <a:ext cx="4083685" cy="460895"/>
          </a:xfrm>
          <a:prstGeom prst="rect">
            <a:avLst/>
          </a:prstGeom>
        </p:spPr>
        <p:txBody>
          <a:bodyPr vert="horz" wrap="square" lIns="0" tIns="12700" rIns="0" bIns="0" rtlCol="0">
            <a:spAutoFit/>
          </a:bodyPr>
          <a:lstStyle/>
          <a:p>
            <a:pPr marL="12700" marR="5080">
              <a:lnSpc>
                <a:spcPct val="107500"/>
              </a:lnSpc>
              <a:spcBef>
                <a:spcPts val="100"/>
              </a:spcBef>
            </a:pPr>
            <a:r>
              <a:rPr sz="1400" dirty="0">
                <a:solidFill>
                  <a:srgbClr val="EAEBCE"/>
                </a:solidFill>
                <a:latin typeface="Adapter Arabic Display Extralig" panose="020D0303040300000004" pitchFamily="34" charset="-78"/>
                <a:cs typeface="Adapter Arabic Display Extralig" panose="020D0303040300000004" pitchFamily="34" charset="-78"/>
              </a:rPr>
              <a:t>Expansive</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grass</a:t>
            </a:r>
            <a:r>
              <a:rPr sz="1400" spc="-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practice</a:t>
            </a:r>
            <a:r>
              <a:rPr sz="1400" spc="-2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range</a:t>
            </a:r>
            <a:r>
              <a:rPr sz="1400" spc="-1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and</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putting</a:t>
            </a:r>
            <a:r>
              <a:rPr sz="1400" spc="-3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green</a:t>
            </a:r>
            <a:r>
              <a:rPr sz="1400" spc="-7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t>
            </a:r>
            <a:r>
              <a:rPr sz="1400" spc="-10" dirty="0">
                <a:solidFill>
                  <a:srgbClr val="EAEBCE"/>
                </a:solidFill>
                <a:latin typeface="Adapter Arabic Display Extralig" panose="020D0303040300000004" pitchFamily="34" charset="-78"/>
                <a:cs typeface="Adapter Arabic Display Extralig" panose="020D0303040300000004" pitchFamily="34" charset="-78"/>
              </a:rPr>
              <a:t> Located </a:t>
            </a:r>
            <a:r>
              <a:rPr sz="1400" dirty="0">
                <a:solidFill>
                  <a:srgbClr val="EAEBCE"/>
                </a:solidFill>
                <a:latin typeface="Adapter Arabic Display Extralig" panose="020D0303040300000004" pitchFamily="34" charset="-78"/>
                <a:cs typeface="Adapter Arabic Display Extralig" panose="020D0303040300000004" pitchFamily="34" charset="-78"/>
              </a:rPr>
              <a:t>next</a:t>
            </a:r>
            <a:r>
              <a:rPr sz="1400" spc="-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to</a:t>
            </a:r>
            <a:r>
              <a:rPr sz="1400" spc="-1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the</a:t>
            </a:r>
            <a:r>
              <a:rPr sz="1400" spc="-10" dirty="0">
                <a:solidFill>
                  <a:srgbClr val="EAEBCE"/>
                </a:solidFill>
                <a:latin typeface="Adapter Arabic Display Extralig" panose="020D0303040300000004" pitchFamily="34" charset="-78"/>
                <a:cs typeface="Adapter Arabic Display Extralig" panose="020D0303040300000004" pitchFamily="34" charset="-78"/>
              </a:rPr>
              <a:t> clubhouse.</a:t>
            </a:r>
            <a:r>
              <a:rPr lang="en-US" sz="1400" spc="-10" dirty="0">
                <a:solidFill>
                  <a:srgbClr val="EAEBCE"/>
                </a:solidFill>
                <a:latin typeface="Adapter Arabic Display Extralig" panose="020D0303040300000004" pitchFamily="34" charset="-78"/>
                <a:cs typeface="Adapter Arabic Display Extralig" panose="020D0303040300000004" pitchFamily="34" charset="-78"/>
              </a:rPr>
              <a:t> </a:t>
            </a:r>
            <a:endParaRPr sz="1400" dirty="0">
              <a:solidFill>
                <a:srgbClr val="B9C89B"/>
              </a:solidFill>
              <a:latin typeface="Adapter Arabic Display Extralig" panose="020D0303040300000004" pitchFamily="34" charset="-78"/>
              <a:cs typeface="Adapter Arabic Display Extralig" panose="020D0303040300000004" pitchFamily="34" charset="-78"/>
            </a:endParaRPr>
          </a:p>
        </p:txBody>
      </p:sp>
      <p:sp>
        <p:nvSpPr>
          <p:cNvPr id="7" name="object 7"/>
          <p:cNvSpPr txBox="1"/>
          <p:nvPr/>
        </p:nvSpPr>
        <p:spPr>
          <a:xfrm>
            <a:off x="1497512" y="5313395"/>
            <a:ext cx="3788410" cy="460895"/>
          </a:xfrm>
          <a:prstGeom prst="rect">
            <a:avLst/>
          </a:prstGeom>
        </p:spPr>
        <p:txBody>
          <a:bodyPr vert="horz" wrap="square" lIns="0" tIns="12700" rIns="0" bIns="0" rtlCol="0">
            <a:spAutoFit/>
          </a:bodyPr>
          <a:lstStyle/>
          <a:p>
            <a:pPr marL="12700" marR="5080">
              <a:lnSpc>
                <a:spcPct val="107500"/>
              </a:lnSpc>
              <a:spcBef>
                <a:spcPts val="100"/>
              </a:spcBef>
            </a:pPr>
            <a:r>
              <a:rPr sz="1400" dirty="0">
                <a:solidFill>
                  <a:srgbClr val="EAEBCE"/>
                </a:solidFill>
                <a:latin typeface="Adapter Arabic Display Extralig" panose="020D0303040300000004" pitchFamily="34" charset="-78"/>
                <a:cs typeface="Adapter Arabic Display Extralig" panose="020D0303040300000004" pitchFamily="34" charset="-78"/>
              </a:rPr>
              <a:t>Dedicated</a:t>
            </a:r>
            <a:r>
              <a:rPr sz="1400" spc="-6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short</a:t>
            </a:r>
            <a:r>
              <a:rPr sz="1400" spc="-2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game</a:t>
            </a:r>
            <a:r>
              <a:rPr sz="1400" spc="-3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area</a:t>
            </a:r>
            <a:r>
              <a:rPr sz="1400" spc="-2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a:t>
            </a:r>
            <a:r>
              <a:rPr sz="1400" spc="-5"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Fully</a:t>
            </a:r>
            <a:r>
              <a:rPr sz="1400" spc="-3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grassed,</a:t>
            </a:r>
            <a:r>
              <a:rPr sz="1400" spc="-20" dirty="0">
                <a:solidFill>
                  <a:srgbClr val="EAEBCE"/>
                </a:solidFill>
                <a:latin typeface="Adapter Arabic Display Extralig" panose="020D0303040300000004" pitchFamily="34" charset="-78"/>
                <a:cs typeface="Adapter Arabic Display Extralig" panose="020D0303040300000004" pitchFamily="34" charset="-78"/>
              </a:rPr>
              <a:t> </a:t>
            </a:r>
            <a:r>
              <a:rPr sz="1400" spc="-10" dirty="0">
                <a:solidFill>
                  <a:srgbClr val="EAEBCE"/>
                </a:solidFill>
                <a:latin typeface="Adapter Arabic Display Extralig" panose="020D0303040300000004" pitchFamily="34" charset="-78"/>
                <a:cs typeface="Adapter Arabic Display Extralig" panose="020D0303040300000004" pitchFamily="34" charset="-78"/>
              </a:rPr>
              <a:t>tournament </a:t>
            </a:r>
            <a:r>
              <a:rPr sz="1400" dirty="0">
                <a:solidFill>
                  <a:srgbClr val="EAEBCE"/>
                </a:solidFill>
                <a:latin typeface="Adapter Arabic Display Extralig" panose="020D0303040300000004" pitchFamily="34" charset="-78"/>
                <a:cs typeface="Adapter Arabic Display Extralig" panose="020D0303040300000004" pitchFamily="34" charset="-78"/>
              </a:rPr>
              <a:t>standard</a:t>
            </a:r>
            <a:r>
              <a:rPr sz="1400" spc="-40" dirty="0">
                <a:solidFill>
                  <a:srgbClr val="EAEBCE"/>
                </a:solidFill>
                <a:latin typeface="Adapter Arabic Display Extralig" panose="020D0303040300000004" pitchFamily="34" charset="-78"/>
                <a:cs typeface="Adapter Arabic Display Extralig" panose="020D0303040300000004" pitchFamily="34" charset="-78"/>
              </a:rPr>
              <a:t> </a:t>
            </a:r>
            <a:r>
              <a:rPr sz="1400" dirty="0">
                <a:solidFill>
                  <a:srgbClr val="EAEBCE"/>
                </a:solidFill>
                <a:latin typeface="Adapter Arabic Display Extralig" panose="020D0303040300000004" pitchFamily="34" charset="-78"/>
                <a:cs typeface="Adapter Arabic Display Extralig" panose="020D0303040300000004" pitchFamily="34" charset="-78"/>
              </a:rPr>
              <a:t>practice</a:t>
            </a:r>
            <a:r>
              <a:rPr sz="1400" spc="-50" dirty="0">
                <a:solidFill>
                  <a:srgbClr val="EAEBCE"/>
                </a:solidFill>
                <a:latin typeface="Adapter Arabic Display Extralig" panose="020D0303040300000004" pitchFamily="34" charset="-78"/>
                <a:cs typeface="Adapter Arabic Display Extralig" panose="020D0303040300000004" pitchFamily="34" charset="-78"/>
              </a:rPr>
              <a:t> </a:t>
            </a:r>
            <a:r>
              <a:rPr sz="1400" spc="-10" dirty="0">
                <a:solidFill>
                  <a:srgbClr val="EAEBCE"/>
                </a:solidFill>
                <a:latin typeface="Adapter Arabic Display Extralig" panose="020D0303040300000004" pitchFamily="34" charset="-78"/>
                <a:cs typeface="Adapter Arabic Display Extralig" panose="020D0303040300000004" pitchFamily="34" charset="-78"/>
              </a:rPr>
              <a:t>facility.</a:t>
            </a:r>
            <a:r>
              <a:rPr lang="en-US" sz="1400" spc="-10" dirty="0">
                <a:solidFill>
                  <a:srgbClr val="EAEBCE"/>
                </a:solidFill>
                <a:latin typeface="Adapter Arabic Display Extralig" panose="020D0303040300000004" pitchFamily="34" charset="-78"/>
                <a:cs typeface="Adapter Arabic Display Extralig" panose="020D0303040300000004" pitchFamily="34" charset="-78"/>
              </a:rPr>
              <a:t> </a:t>
            </a:r>
            <a:endParaRPr sz="1400" dirty="0">
              <a:solidFill>
                <a:srgbClr val="EAEBCE"/>
              </a:solidFill>
              <a:latin typeface="Adapter Arabic Display Extralig" panose="020D0303040300000004" pitchFamily="34" charset="-78"/>
              <a:cs typeface="Adapter Arabic Display Extralig" panose="020D0303040300000004" pitchFamily="34" charset="-78"/>
            </a:endParaRPr>
          </a:p>
        </p:txBody>
      </p:sp>
      <p:sp>
        <p:nvSpPr>
          <p:cNvPr id="8" name="object 8"/>
          <p:cNvSpPr txBox="1"/>
          <p:nvPr/>
        </p:nvSpPr>
        <p:spPr>
          <a:xfrm>
            <a:off x="7764716" y="1049579"/>
            <a:ext cx="3977939" cy="1616853"/>
          </a:xfrm>
          <a:prstGeom prst="rect">
            <a:avLst/>
          </a:prstGeom>
        </p:spPr>
        <p:txBody>
          <a:bodyPr vert="horz" wrap="square" lIns="0" tIns="26670" rIns="0" bIns="0" rtlCol="0">
            <a:spAutoFit/>
          </a:bodyPr>
          <a:lstStyle/>
          <a:p>
            <a:pPr marL="12700">
              <a:lnSpc>
                <a:spcPct val="100000"/>
              </a:lnSpc>
              <a:spcBef>
                <a:spcPts val="210"/>
              </a:spcBef>
            </a:pPr>
            <a:r>
              <a:rPr sz="1400" dirty="0">
                <a:solidFill>
                  <a:srgbClr val="EAEBCE"/>
                </a:solidFill>
                <a:latin typeface="Adapter Arabic Display Extralig" panose="020D0303040300000004" pitchFamily="34" charset="-78"/>
                <a:cs typeface="Adapter Arabic Display Extralig" panose="020D0303040300000004" pitchFamily="34" charset="-78"/>
              </a:rPr>
              <a:t>Family-friendly adventure putting green – Ideal for all the family</a:t>
            </a:r>
          </a:p>
          <a:p>
            <a:pPr marL="12700">
              <a:lnSpc>
                <a:spcPct val="100000"/>
              </a:lnSpc>
              <a:spcBef>
                <a:spcPts val="110"/>
              </a:spcBef>
            </a:pPr>
            <a:r>
              <a:rPr sz="1400" dirty="0">
                <a:solidFill>
                  <a:srgbClr val="EAEBCE"/>
                </a:solidFill>
                <a:latin typeface="Adapter Arabic Display Extralig" panose="020D0303040300000004" pitchFamily="34" charset="-78"/>
                <a:cs typeface="Adapter Arabic Display Extralig" panose="020D0303040300000004" pitchFamily="34" charset="-78"/>
              </a:rPr>
              <a:t>and all abilities. Located next to the clubhouse.</a:t>
            </a:r>
          </a:p>
          <a:p>
            <a:pPr marL="12700" marR="295910">
              <a:lnSpc>
                <a:spcPct val="107500"/>
              </a:lnSpc>
            </a:pPr>
            <a:endParaRPr lang="en-US" sz="1400" dirty="0">
              <a:solidFill>
                <a:srgbClr val="EAEBCE"/>
              </a:solidFill>
              <a:latin typeface="Adapter Arabic Display Extralig" panose="020D0303040300000004" pitchFamily="34" charset="-78"/>
              <a:cs typeface="Adapter Arabic Display Extralig" panose="020D0303040300000004" pitchFamily="34" charset="-78"/>
            </a:endParaRPr>
          </a:p>
          <a:p>
            <a:pPr marL="12700" marR="295910">
              <a:lnSpc>
                <a:spcPct val="107500"/>
              </a:lnSpc>
            </a:pPr>
            <a:r>
              <a:rPr sz="1400" dirty="0">
                <a:solidFill>
                  <a:srgbClr val="EAEBCE"/>
                </a:solidFill>
                <a:latin typeface="Adapter Arabic Display Extralig" panose="020D0303040300000004" pitchFamily="34" charset="-78"/>
                <a:cs typeface="Adapter Arabic Display Extralig" panose="020D0303040300000004" pitchFamily="34" charset="-78"/>
              </a:rPr>
              <a:t>Premium Callaway practice balls – High grade golf balls as used on the professional golf tours.</a:t>
            </a:r>
          </a:p>
        </p:txBody>
      </p:sp>
      <p:sp>
        <p:nvSpPr>
          <p:cNvPr id="9" name="object 9"/>
          <p:cNvSpPr txBox="1"/>
          <p:nvPr/>
        </p:nvSpPr>
        <p:spPr>
          <a:xfrm>
            <a:off x="7770331" y="2788702"/>
            <a:ext cx="3977939" cy="3188886"/>
          </a:xfrm>
          <a:prstGeom prst="rect">
            <a:avLst/>
          </a:prstGeom>
        </p:spPr>
        <p:txBody>
          <a:bodyPr vert="horz" wrap="square" lIns="0" tIns="12700" rIns="0" bIns="0" rtlCol="0">
            <a:spAutoFit/>
          </a:bodyPr>
          <a:lstStyle/>
          <a:p>
            <a:pPr marL="39370" marR="327660">
              <a:lnSpc>
                <a:spcPct val="107500"/>
              </a:lnSpc>
              <a:spcBef>
                <a:spcPts val="100"/>
              </a:spcBef>
            </a:pPr>
            <a:r>
              <a:rPr sz="1400" dirty="0">
                <a:solidFill>
                  <a:srgbClr val="EAEBCE"/>
                </a:solidFill>
                <a:latin typeface="Adapter Arabic Display Extralig" panose="020D0303040300000004" pitchFamily="34" charset="-78"/>
                <a:cs typeface="Adapter Arabic Display Extralig" panose="020D0303040300000004" pitchFamily="34" charset="-78"/>
              </a:rPr>
              <a:t>Callaway Elyte rental sets – The ultimate in rental sets for gents, ladies and children.</a:t>
            </a:r>
          </a:p>
          <a:p>
            <a:pPr>
              <a:lnSpc>
                <a:spcPct val="100000"/>
              </a:lnSpc>
              <a:spcBef>
                <a:spcPts val="590"/>
              </a:spcBef>
            </a:pPr>
            <a:endParaRPr sz="1400" dirty="0">
              <a:solidFill>
                <a:srgbClr val="EAEBCE"/>
              </a:solidFill>
              <a:latin typeface="Adapter Arabic Display Extralig" panose="020D0303040300000004" pitchFamily="34" charset="-78"/>
              <a:cs typeface="Adapter Arabic Display Extralig" panose="020D0303040300000004" pitchFamily="34" charset="-78"/>
            </a:endParaRPr>
          </a:p>
          <a:p>
            <a:pPr marL="12700" marR="113664">
              <a:lnSpc>
                <a:spcPct val="107100"/>
              </a:lnSpc>
            </a:pPr>
            <a:r>
              <a:rPr sz="1400" dirty="0">
                <a:solidFill>
                  <a:srgbClr val="EAEBCE"/>
                </a:solidFill>
                <a:latin typeface="Adapter Arabic Display Extralig" panose="020D0303040300000004" pitchFamily="34" charset="-78"/>
                <a:cs typeface="Adapter Arabic Display Extralig" panose="020D0303040300000004" pitchFamily="34" charset="-78"/>
              </a:rPr>
              <a:t>Curated golf retail boutique – Stocking the leading brands in golf apparel, golf balls, Shura Links crested merchandise and golfing accessories.</a:t>
            </a:r>
          </a:p>
          <a:p>
            <a:pPr>
              <a:lnSpc>
                <a:spcPct val="100000"/>
              </a:lnSpc>
              <a:spcBef>
                <a:spcPts val="955"/>
              </a:spcBef>
            </a:pPr>
            <a:endParaRPr sz="1400" dirty="0">
              <a:solidFill>
                <a:srgbClr val="EAEBCE"/>
              </a:solidFill>
              <a:latin typeface="Adapter Arabic Display Extralig" panose="020D0303040300000004" pitchFamily="34" charset="-78"/>
              <a:cs typeface="Adapter Arabic Display Extralig" panose="020D0303040300000004" pitchFamily="34" charset="-78"/>
            </a:endParaRPr>
          </a:p>
          <a:p>
            <a:pPr marL="39370" marR="5080">
              <a:lnSpc>
                <a:spcPct val="107200"/>
              </a:lnSpc>
            </a:pPr>
            <a:r>
              <a:rPr sz="1400" dirty="0">
                <a:solidFill>
                  <a:srgbClr val="EAEBCE"/>
                </a:solidFill>
                <a:latin typeface="Adapter Arabic Display Extralig" panose="020D0303040300000004" pitchFamily="34" charset="-78"/>
                <a:cs typeface="Adapter Arabic Display Extralig" panose="020D0303040300000004" pitchFamily="34" charset="-78"/>
              </a:rPr>
              <a:t>Elevated clubhouse experience – Situated impressively overlooking the 18th hole, our clubhouse offers an exceptional dining experience, both inside and outside on the terrace or by the pool.</a:t>
            </a:r>
          </a:p>
        </p:txBody>
      </p:sp>
      <p:pic>
        <p:nvPicPr>
          <p:cNvPr id="10" name="object 10"/>
          <p:cNvPicPr/>
          <p:nvPr/>
        </p:nvPicPr>
        <p:blipFill>
          <a:blip r:embed="rId2" cstate="print"/>
          <a:stretch>
            <a:fillRect/>
          </a:stretch>
        </p:blipFill>
        <p:spPr>
          <a:xfrm>
            <a:off x="11414632" y="6122187"/>
            <a:ext cx="396951" cy="397738"/>
          </a:xfrm>
          <a:prstGeom prst="rect">
            <a:avLst/>
          </a:prstGeom>
        </p:spPr>
      </p:pic>
      <p:grpSp>
        <p:nvGrpSpPr>
          <p:cNvPr id="11" name="object 11"/>
          <p:cNvGrpSpPr/>
          <p:nvPr/>
        </p:nvGrpSpPr>
        <p:grpSpPr>
          <a:xfrm>
            <a:off x="443730" y="1008064"/>
            <a:ext cx="861044" cy="5017367"/>
            <a:chOff x="507838" y="1135326"/>
            <a:chExt cx="861044" cy="5017367"/>
          </a:xfrm>
        </p:grpSpPr>
        <p:pic>
          <p:nvPicPr>
            <p:cNvPr id="12" name="object 12"/>
            <p:cNvPicPr/>
            <p:nvPr/>
          </p:nvPicPr>
          <p:blipFill>
            <a:blip r:embed="rId3" cstate="print"/>
            <a:srcRect l="21986" t="14071" r="9782" b="22687"/>
            <a:stretch>
              <a:fillRect/>
            </a:stretch>
          </p:blipFill>
          <p:spPr>
            <a:xfrm>
              <a:off x="655214" y="1135326"/>
              <a:ext cx="685800" cy="609601"/>
            </a:xfrm>
            <a:prstGeom prst="rect">
              <a:avLst/>
            </a:prstGeom>
          </p:spPr>
        </p:pic>
        <p:pic>
          <p:nvPicPr>
            <p:cNvPr id="13" name="object 13"/>
            <p:cNvPicPr/>
            <p:nvPr/>
          </p:nvPicPr>
          <p:blipFill>
            <a:blip r:embed="rId4" cstate="print"/>
            <a:srcRect l="17604" t="12230" r="22602" b="21455"/>
            <a:stretch>
              <a:fillRect/>
            </a:stretch>
          </p:blipFill>
          <p:spPr>
            <a:xfrm>
              <a:off x="507838" y="2041113"/>
              <a:ext cx="699782" cy="599138"/>
            </a:xfrm>
            <a:prstGeom prst="rect">
              <a:avLst/>
            </a:prstGeom>
          </p:spPr>
        </p:pic>
        <p:pic>
          <p:nvPicPr>
            <p:cNvPr id="14" name="object 14"/>
            <p:cNvPicPr/>
            <p:nvPr/>
          </p:nvPicPr>
          <p:blipFill>
            <a:blip r:embed="rId5" cstate="print"/>
            <a:srcRect l="15466" t="16628" r="16301" b="18805"/>
            <a:stretch>
              <a:fillRect/>
            </a:stretch>
          </p:blipFill>
          <p:spPr>
            <a:xfrm>
              <a:off x="609394" y="2873605"/>
              <a:ext cx="685800" cy="609600"/>
            </a:xfrm>
            <a:prstGeom prst="rect">
              <a:avLst/>
            </a:prstGeom>
          </p:spPr>
        </p:pic>
        <p:pic>
          <p:nvPicPr>
            <p:cNvPr id="15" name="object 15"/>
            <p:cNvPicPr/>
            <p:nvPr/>
          </p:nvPicPr>
          <p:blipFill>
            <a:blip r:embed="rId6" cstate="print"/>
            <a:srcRect l="15303" t="13831" r="17181" b="19923"/>
            <a:stretch>
              <a:fillRect/>
            </a:stretch>
          </p:blipFill>
          <p:spPr>
            <a:xfrm>
              <a:off x="535706" y="3699001"/>
              <a:ext cx="833176" cy="762000"/>
            </a:xfrm>
            <a:prstGeom prst="rect">
              <a:avLst/>
            </a:prstGeom>
          </p:spPr>
        </p:pic>
        <p:pic>
          <p:nvPicPr>
            <p:cNvPr id="16" name="object 16"/>
            <p:cNvPicPr/>
            <p:nvPr/>
          </p:nvPicPr>
          <p:blipFill>
            <a:blip r:embed="rId7" cstate="print"/>
            <a:srcRect l="13487" t="12759" r="9886" b="20962"/>
            <a:stretch>
              <a:fillRect/>
            </a:stretch>
          </p:blipFill>
          <p:spPr>
            <a:xfrm>
              <a:off x="593371" y="4630938"/>
              <a:ext cx="762000" cy="609600"/>
            </a:xfrm>
            <a:prstGeom prst="rect">
              <a:avLst/>
            </a:prstGeom>
          </p:spPr>
        </p:pic>
        <p:pic>
          <p:nvPicPr>
            <p:cNvPr id="17" name="object 17"/>
            <p:cNvPicPr/>
            <p:nvPr/>
          </p:nvPicPr>
          <p:blipFill>
            <a:blip r:embed="rId8" cstate="print"/>
            <a:srcRect l="20170" t="12231" r="17767" b="19302"/>
            <a:stretch>
              <a:fillRect/>
            </a:stretch>
          </p:blipFill>
          <p:spPr>
            <a:xfrm>
              <a:off x="678750" y="5495849"/>
              <a:ext cx="609600" cy="656844"/>
            </a:xfrm>
            <a:prstGeom prst="rect">
              <a:avLst/>
            </a:prstGeom>
          </p:spPr>
        </p:pic>
      </p:grpSp>
      <p:grpSp>
        <p:nvGrpSpPr>
          <p:cNvPr id="18" name="object 18"/>
          <p:cNvGrpSpPr/>
          <p:nvPr/>
        </p:nvGrpSpPr>
        <p:grpSpPr>
          <a:xfrm>
            <a:off x="6818376" y="1049579"/>
            <a:ext cx="747786" cy="4433867"/>
            <a:chOff x="6950724" y="1031315"/>
            <a:chExt cx="747786" cy="4433867"/>
          </a:xfrm>
        </p:grpSpPr>
        <p:pic>
          <p:nvPicPr>
            <p:cNvPr id="19" name="object 19"/>
            <p:cNvPicPr/>
            <p:nvPr/>
          </p:nvPicPr>
          <p:blipFill>
            <a:blip r:embed="rId9" cstate="print"/>
            <a:srcRect l="16132" t="13953" r="13281" b="21583"/>
            <a:stretch>
              <a:fillRect/>
            </a:stretch>
          </p:blipFill>
          <p:spPr>
            <a:xfrm>
              <a:off x="6950724" y="1031315"/>
              <a:ext cx="685800" cy="609600"/>
            </a:xfrm>
            <a:prstGeom prst="rect">
              <a:avLst/>
            </a:prstGeom>
          </p:spPr>
        </p:pic>
        <p:pic>
          <p:nvPicPr>
            <p:cNvPr id="20" name="object 20"/>
            <p:cNvPicPr/>
            <p:nvPr/>
          </p:nvPicPr>
          <p:blipFill>
            <a:blip r:embed="rId10" cstate="print"/>
            <a:srcRect l="16132" t="15610" r="13281" b="21048"/>
            <a:stretch>
              <a:fillRect/>
            </a:stretch>
          </p:blipFill>
          <p:spPr>
            <a:xfrm>
              <a:off x="6982347" y="1935197"/>
              <a:ext cx="685800" cy="609600"/>
            </a:xfrm>
            <a:prstGeom prst="rect">
              <a:avLst/>
            </a:prstGeom>
          </p:spPr>
        </p:pic>
        <p:pic>
          <p:nvPicPr>
            <p:cNvPr id="21" name="object 21"/>
            <p:cNvPicPr/>
            <p:nvPr/>
          </p:nvPicPr>
          <p:blipFill>
            <a:blip r:embed="rId11" cstate="print"/>
            <a:srcRect l="16132" t="16210" r="13281" b="19649"/>
            <a:stretch>
              <a:fillRect/>
            </a:stretch>
          </p:blipFill>
          <p:spPr>
            <a:xfrm>
              <a:off x="7012710" y="2839079"/>
              <a:ext cx="685800" cy="606553"/>
            </a:xfrm>
            <a:prstGeom prst="rect">
              <a:avLst/>
            </a:prstGeom>
          </p:spPr>
        </p:pic>
        <p:pic>
          <p:nvPicPr>
            <p:cNvPr id="22" name="object 22"/>
            <p:cNvPicPr/>
            <p:nvPr/>
          </p:nvPicPr>
          <p:blipFill>
            <a:blip r:embed="rId12" cstate="print"/>
            <a:srcRect l="16132" t="17828" r="13281" b="19148"/>
            <a:stretch>
              <a:fillRect/>
            </a:stretch>
          </p:blipFill>
          <p:spPr>
            <a:xfrm>
              <a:off x="6982347" y="3676684"/>
              <a:ext cx="685800" cy="606553"/>
            </a:xfrm>
            <a:prstGeom prst="rect">
              <a:avLst/>
            </a:prstGeom>
          </p:spPr>
        </p:pic>
        <p:pic>
          <p:nvPicPr>
            <p:cNvPr id="23" name="object 23"/>
            <p:cNvPicPr/>
            <p:nvPr/>
          </p:nvPicPr>
          <p:blipFill>
            <a:blip r:embed="rId13" cstate="print"/>
            <a:srcRect l="27906" t="13149" r="16281" b="19298"/>
            <a:stretch>
              <a:fillRect/>
            </a:stretch>
          </p:blipFill>
          <p:spPr>
            <a:xfrm>
              <a:off x="7101864" y="4757974"/>
              <a:ext cx="596646" cy="707208"/>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olf course with a building and palm trees&#10;&#10;AI-generated content may be incorrect.">
            <a:extLst>
              <a:ext uri="{FF2B5EF4-FFF2-40B4-BE49-F238E27FC236}">
                <a16:creationId xmlns:a16="http://schemas.microsoft.com/office/drawing/2014/main" id="{530ABF89-B008-945F-8B69-518A39B638B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648"/>
            <a:ext cx="12192000" cy="6852703"/>
          </a:xfrm>
          <a:prstGeom prst="rect">
            <a:avLst/>
          </a:prstGeom>
        </p:spPr>
      </p:pic>
    </p:spTree>
    <p:extLst>
      <p:ext uri="{BB962C8B-B14F-4D97-AF65-F5344CB8AC3E}">
        <p14:creationId xmlns:p14="http://schemas.microsoft.com/office/powerpoint/2010/main" val="2264323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0BC8E3-BC4D-5D83-D595-3295688191F0}"/>
            </a:ext>
          </a:extLst>
        </p:cNvPr>
        <p:cNvGrpSpPr/>
        <p:nvPr/>
      </p:nvGrpSpPr>
      <p:grpSpPr>
        <a:xfrm>
          <a:off x="0" y="0"/>
          <a:ext cx="0" cy="0"/>
          <a:chOff x="0" y="0"/>
          <a:chExt cx="0" cy="0"/>
        </a:xfrm>
      </p:grpSpPr>
      <p:pic>
        <p:nvPicPr>
          <p:cNvPr id="4" name="Picture 3" descr="A golf course with sand bunkers&#10;&#10;AI-generated content may be incorrect.">
            <a:extLst>
              <a:ext uri="{FF2B5EF4-FFF2-40B4-BE49-F238E27FC236}">
                <a16:creationId xmlns:a16="http://schemas.microsoft.com/office/drawing/2014/main" id="{67F44670-D1F8-7500-EE43-B2BA0A93D0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46"/>
            <a:ext cx="12192000" cy="7006353"/>
          </a:xfrm>
          <a:prstGeom prst="rect">
            <a:avLst/>
          </a:prstGeom>
        </p:spPr>
      </p:pic>
    </p:spTree>
    <p:extLst>
      <p:ext uri="{BB962C8B-B14F-4D97-AF65-F5344CB8AC3E}">
        <p14:creationId xmlns:p14="http://schemas.microsoft.com/office/powerpoint/2010/main" val="4225432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62F40-B5F2-6A16-76C5-87966478F6A9}"/>
              </a:ext>
            </a:extLst>
          </p:cNvPr>
          <p:cNvSpPr>
            <a:spLocks noGrp="1"/>
          </p:cNvSpPr>
          <p:nvPr>
            <p:ph type="title"/>
          </p:nvPr>
        </p:nvSpPr>
        <p:spPr>
          <a:xfrm>
            <a:off x="376544" y="228600"/>
            <a:ext cx="6176656" cy="1325563"/>
          </a:xfrm>
        </p:spPr>
        <p:txBody>
          <a:bodyPr/>
          <a:lstStyle/>
          <a:p>
            <a:r>
              <a:rPr lang="en-US" dirty="0">
                <a:solidFill>
                  <a:srgbClr val="151C0B"/>
                </a:solidFill>
              </a:rPr>
              <a:t>Hotel</a:t>
            </a:r>
            <a:r>
              <a:rPr lang="en-US" spc="-35" dirty="0">
                <a:solidFill>
                  <a:srgbClr val="151C0B"/>
                </a:solidFill>
              </a:rPr>
              <a:t> </a:t>
            </a:r>
            <a:r>
              <a:rPr lang="en-US" dirty="0">
                <a:solidFill>
                  <a:srgbClr val="151C0B"/>
                </a:solidFill>
              </a:rPr>
              <a:t>Guest</a:t>
            </a:r>
            <a:r>
              <a:rPr lang="en-US" spc="-35" dirty="0">
                <a:solidFill>
                  <a:srgbClr val="151C0B"/>
                </a:solidFill>
              </a:rPr>
              <a:t> </a:t>
            </a:r>
            <a:r>
              <a:rPr lang="en-US" dirty="0">
                <a:solidFill>
                  <a:srgbClr val="151C0B"/>
                </a:solidFill>
              </a:rPr>
              <a:t>Green</a:t>
            </a:r>
            <a:r>
              <a:rPr lang="en-US" spc="-40" dirty="0">
                <a:solidFill>
                  <a:srgbClr val="151C0B"/>
                </a:solidFill>
              </a:rPr>
              <a:t> </a:t>
            </a:r>
            <a:r>
              <a:rPr lang="en-US" dirty="0">
                <a:solidFill>
                  <a:srgbClr val="151C0B"/>
                </a:solidFill>
              </a:rPr>
              <a:t>Fee</a:t>
            </a:r>
            <a:r>
              <a:rPr lang="en-US" spc="-15" dirty="0">
                <a:solidFill>
                  <a:srgbClr val="151C0B"/>
                </a:solidFill>
              </a:rPr>
              <a:t> </a:t>
            </a:r>
            <a:r>
              <a:rPr lang="en-US" spc="-10" dirty="0">
                <a:solidFill>
                  <a:srgbClr val="151C0B"/>
                </a:solidFill>
              </a:rPr>
              <a:t>Rates</a:t>
            </a:r>
            <a:endParaRPr lang="en-001" dirty="0">
              <a:solidFill>
                <a:srgbClr val="151C0B"/>
              </a:solidFill>
            </a:endParaRPr>
          </a:p>
        </p:txBody>
      </p:sp>
      <p:graphicFrame>
        <p:nvGraphicFramePr>
          <p:cNvPr id="3" name="Content Placeholder 14">
            <a:extLst>
              <a:ext uri="{FF2B5EF4-FFF2-40B4-BE49-F238E27FC236}">
                <a16:creationId xmlns:a16="http://schemas.microsoft.com/office/drawing/2014/main" id="{B51128F0-1B08-5A24-7621-925B8C230C67}"/>
              </a:ext>
            </a:extLst>
          </p:cNvPr>
          <p:cNvGraphicFramePr>
            <a:graphicFrameLocks/>
          </p:cNvGraphicFramePr>
          <p:nvPr>
            <p:extLst>
              <p:ext uri="{D42A27DB-BD31-4B8C-83A1-F6EECF244321}">
                <p14:modId xmlns:p14="http://schemas.microsoft.com/office/powerpoint/2010/main" val="1052037367"/>
              </p:ext>
            </p:extLst>
          </p:nvPr>
        </p:nvGraphicFramePr>
        <p:xfrm>
          <a:off x="376544" y="762000"/>
          <a:ext cx="11438911" cy="5781040"/>
        </p:xfrm>
        <a:graphic>
          <a:graphicData uri="http://schemas.openxmlformats.org/drawingml/2006/table">
            <a:tbl>
              <a:tblPr bandRow="1"/>
              <a:tblGrid>
                <a:gridCol w="5212885">
                  <a:extLst>
                    <a:ext uri="{9D8B030D-6E8A-4147-A177-3AD203B41FA5}">
                      <a16:colId xmlns:a16="http://schemas.microsoft.com/office/drawing/2014/main" val="4047630109"/>
                    </a:ext>
                  </a:extLst>
                </a:gridCol>
                <a:gridCol w="2075342">
                  <a:extLst>
                    <a:ext uri="{9D8B030D-6E8A-4147-A177-3AD203B41FA5}">
                      <a16:colId xmlns:a16="http://schemas.microsoft.com/office/drawing/2014/main" val="1522773308"/>
                    </a:ext>
                  </a:extLst>
                </a:gridCol>
                <a:gridCol w="2075342">
                  <a:extLst>
                    <a:ext uri="{9D8B030D-6E8A-4147-A177-3AD203B41FA5}">
                      <a16:colId xmlns:a16="http://schemas.microsoft.com/office/drawing/2014/main" val="1039223828"/>
                    </a:ext>
                  </a:extLst>
                </a:gridCol>
                <a:gridCol w="2075342">
                  <a:extLst>
                    <a:ext uri="{9D8B030D-6E8A-4147-A177-3AD203B41FA5}">
                      <a16:colId xmlns:a16="http://schemas.microsoft.com/office/drawing/2014/main" val="3192457346"/>
                    </a:ext>
                  </a:extLst>
                </a:gridCol>
              </a:tblGrid>
              <a:tr h="887844">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123189" algn="l" defTabSz="914400" rtl="0" eaLnBrk="1" latinLnBrk="0" hangingPunct="1">
                        <a:lnSpc>
                          <a:spcPct val="100000"/>
                        </a:lnSpc>
                        <a:spcBef>
                          <a:spcPts val="190"/>
                        </a:spcBef>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Red Sea and Shura Hotel Guest Golf Rates – Rates include shared buggy and practice range balls, available 40 minutes prior to tee time.</a:t>
                      </a:r>
                    </a:p>
                    <a:p>
                      <a:pPr algn="l"/>
                      <a:endParaRPr lang="en-001" sz="1400" b="0" i="0" dirty="0">
                        <a:solidFill>
                          <a:schemeClr val="bg1"/>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FFFFFF"/>
                      </a:solidFill>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solidFill>
                      <a:srgbClr val="394131"/>
                    </a:solid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123189" algn="l" defTabSz="914400" rtl="0" eaLnBrk="1" latinLnBrk="0" hangingPunct="1">
                        <a:lnSpc>
                          <a:spcPct val="100000"/>
                        </a:lnSpc>
                        <a:spcBef>
                          <a:spcPts val="190"/>
                        </a:spcBef>
                      </a:pPr>
                      <a:endPar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endParaRPr>
                    </a:p>
                    <a:p>
                      <a:pPr marL="0" marR="123189" algn="l" defTabSz="914400" rtl="0" eaLnBrk="1" latinLnBrk="0" hangingPunct="1">
                        <a:lnSpc>
                          <a:spcPct val="100000"/>
                        </a:lnSpc>
                        <a:spcBef>
                          <a:spcPts val="190"/>
                        </a:spcBef>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Shura Hotel / Red Sea Hotels &amp; Destinations Rate (inclusive of VAT)</a:t>
                      </a:r>
                    </a:p>
                    <a:p>
                      <a:pPr marL="0" marR="123189" algn="l" defTabSz="914400" rtl="0" eaLnBrk="1" latinLnBrk="0" hangingPunct="1">
                        <a:lnSpc>
                          <a:spcPct val="100000"/>
                        </a:lnSpc>
                        <a:spcBef>
                          <a:spcPts val="190"/>
                        </a:spcBef>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 – Saudi Riyal</a:t>
                      </a:r>
                    </a:p>
                    <a:p>
                      <a:pPr algn="l"/>
                      <a:endParaRPr lang="en-001"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FFFFFF"/>
                      </a:solidFill>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solidFill>
                      <a:srgbClr val="394131"/>
                    </a:solid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123189" algn="l" defTabSz="914400" rtl="0" eaLnBrk="1" latinLnBrk="0" hangingPunct="1">
                        <a:lnSpc>
                          <a:spcPct val="100000"/>
                        </a:lnSpc>
                        <a:spcBef>
                          <a:spcPts val="190"/>
                        </a:spcBef>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Additional Buggy Rate</a:t>
                      </a:r>
                    </a:p>
                    <a:p>
                      <a:pPr marL="0" marR="123189" indent="1270" algn="l" defTabSz="914400" rtl="0" eaLnBrk="1" latinLnBrk="0" hangingPunct="1">
                        <a:lnSpc>
                          <a:spcPct val="100000"/>
                        </a:lnSpc>
                        <a:spcBef>
                          <a:spcPts val="190"/>
                        </a:spcBef>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(inclusive of VAT) </a:t>
                      </a:r>
                    </a:p>
                    <a:p>
                      <a:pPr marL="0" marR="123189" indent="1270" algn="l" defTabSz="914400" rtl="0" eaLnBrk="1" latinLnBrk="0" hangingPunct="1">
                        <a:lnSpc>
                          <a:spcPct val="100000"/>
                        </a:lnSpc>
                        <a:spcBef>
                          <a:spcPts val="190"/>
                        </a:spcBef>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 Saudi Riyal</a:t>
                      </a: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FFFFFF"/>
                      </a:solidFill>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solidFill>
                      <a:srgbClr val="394131"/>
                    </a:solid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123189" lvl="0" indent="1905" algn="l" defTabSz="914400" rtl="0" eaLnBrk="1" fontAlgn="auto" latinLnBrk="0" hangingPunct="1">
                        <a:lnSpc>
                          <a:spcPct val="100000"/>
                        </a:lnSpc>
                        <a:spcBef>
                          <a:spcPts val="190"/>
                        </a:spcBef>
                        <a:spcAft>
                          <a:spcPts val="0"/>
                        </a:spcAft>
                        <a:buClrTx/>
                        <a:buSzTx/>
                        <a:buFontTx/>
                        <a:buNone/>
                        <a:tabLst/>
                        <a:defRPr/>
                      </a:pPr>
                      <a:endPar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endParaRPr>
                    </a:p>
                    <a:p>
                      <a:pPr marL="0" marR="123189" lvl="0" indent="1905" algn="l" defTabSz="914400" rtl="0" eaLnBrk="1" fontAlgn="auto" latinLnBrk="0" hangingPunct="1">
                        <a:lnSpc>
                          <a:spcPct val="100000"/>
                        </a:lnSpc>
                        <a:spcBef>
                          <a:spcPts val="190"/>
                        </a:spcBef>
                        <a:spcAft>
                          <a:spcPts val="0"/>
                        </a:spcAft>
                        <a:buClrTx/>
                        <a:buSzTx/>
                        <a:buFontTx/>
                        <a:buNone/>
                        <a:tabLst/>
                        <a:defRPr/>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Rental Club Rate (inclusive of VAT)</a:t>
                      </a:r>
                    </a:p>
                    <a:p>
                      <a:pPr marL="0" marR="123189" lvl="0" indent="1905" algn="l" defTabSz="914400" rtl="0" eaLnBrk="1" fontAlgn="auto" latinLnBrk="0" hangingPunct="1">
                        <a:lnSpc>
                          <a:spcPct val="100000"/>
                        </a:lnSpc>
                        <a:spcBef>
                          <a:spcPts val="190"/>
                        </a:spcBef>
                        <a:spcAft>
                          <a:spcPts val="0"/>
                        </a:spcAft>
                        <a:buClrTx/>
                        <a:buSzTx/>
                        <a:buFontTx/>
                        <a:buNone/>
                        <a:tabLst/>
                        <a:defRPr/>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 Saudi Riyal</a:t>
                      </a:r>
                    </a:p>
                    <a:p>
                      <a:pPr marL="0" marR="118745" indent="1905" algn="l" defTabSz="914400" rtl="0" eaLnBrk="1" latinLnBrk="0" hangingPunct="1">
                        <a:lnSpc>
                          <a:spcPct val="100000"/>
                        </a:lnSpc>
                        <a:spcBef>
                          <a:spcPts val="1075"/>
                        </a:spcBef>
                      </a:pPr>
                      <a:endPar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FFFFFF"/>
                      </a:solidFill>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solidFill>
                      <a:srgbClr val="394131"/>
                    </a:solidFill>
                  </a:tcPr>
                </a:tc>
                <a:extLst>
                  <a:ext uri="{0D108BD9-81ED-4DB2-BD59-A6C34878D82A}">
                    <a16:rowId xmlns:a16="http://schemas.microsoft.com/office/drawing/2014/main" val="1810138749"/>
                  </a:ext>
                </a:extLst>
              </a:tr>
              <a:tr h="454033">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18 Holes Rate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001"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algn="l" defTabSz="914400" rtl="0" eaLnBrk="1" latinLnBrk="0" hangingPunct="1">
                        <a:lnSpc>
                          <a:spcPct val="100000"/>
                        </a:lnSpc>
                        <a:spcBef>
                          <a:spcPts val="1019"/>
                        </a:spcBef>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650 SAR</a:t>
                      </a: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250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250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2209501"/>
                  </a:ext>
                </a:extLst>
              </a:tr>
              <a:tr h="454033">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 9 Hole Rate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001"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400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150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150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87714045"/>
                  </a:ext>
                </a:extLst>
              </a:tr>
              <a:tr h="454033">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Junior 18-Hole (Under 16) with Adult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001"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150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N/A</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No Charge</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3349835"/>
                  </a:ext>
                </a:extLst>
              </a:tr>
              <a:tr h="454033">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Junior 9-Hole (Under 16) with Adult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001"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90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N/A</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No Charge</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8949847"/>
                  </a:ext>
                </a:extLst>
              </a:tr>
              <a:tr h="454033">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Range, Short Game Area &amp; Putting Green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001"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145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N/A</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Subject to Availability </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7523566"/>
                  </a:ext>
                </a:extLst>
              </a:tr>
              <a:tr h="4540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Putting Course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001"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95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N/A</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Putter - No Charge</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142860"/>
                  </a:ext>
                </a:extLst>
              </a:tr>
              <a:tr h="6521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Junior Range, Short Game Area &amp; Putting Green (with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Adult Only)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001"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54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N/A</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Subject to Availability </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83683454"/>
                  </a:ext>
                </a:extLst>
              </a:tr>
              <a:tr h="4540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rPr>
                        <a:t>Junior Putting Course (with Adult Only)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001" sz="1400" b="0" i="0" kern="1200" dirty="0">
                        <a:solidFill>
                          <a:srgbClr val="141C0B"/>
                        </a:solidFill>
                        <a:latin typeface="Adapter Arabic Display Extralig" panose="020D0303040300000004" pitchFamily="34" charset="-78"/>
                        <a:ea typeface="+mn-ea"/>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32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N/A</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Subject to Availability </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928025"/>
                  </a:ext>
                </a:extLst>
              </a:tr>
            </a:tbl>
          </a:graphicData>
        </a:graphic>
      </p:graphicFrame>
    </p:spTree>
    <p:extLst>
      <p:ext uri="{BB962C8B-B14F-4D97-AF65-F5344CB8AC3E}">
        <p14:creationId xmlns:p14="http://schemas.microsoft.com/office/powerpoint/2010/main" val="4187650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62F40-B5F2-6A16-76C5-87966478F6A9}"/>
              </a:ext>
            </a:extLst>
          </p:cNvPr>
          <p:cNvSpPr>
            <a:spLocks noGrp="1"/>
          </p:cNvSpPr>
          <p:nvPr>
            <p:ph type="title"/>
          </p:nvPr>
        </p:nvSpPr>
        <p:spPr>
          <a:xfrm>
            <a:off x="857948" y="457200"/>
            <a:ext cx="5643256" cy="1325563"/>
          </a:xfrm>
        </p:spPr>
        <p:txBody>
          <a:bodyPr/>
          <a:lstStyle/>
          <a:p>
            <a:r>
              <a:rPr lang="en-US" dirty="0"/>
              <a:t>Hotel Guest Lesson Rates</a:t>
            </a:r>
            <a:endParaRPr lang="en-001" dirty="0"/>
          </a:p>
        </p:txBody>
      </p:sp>
      <p:graphicFrame>
        <p:nvGraphicFramePr>
          <p:cNvPr id="3" name="Content Placeholder 14">
            <a:extLst>
              <a:ext uri="{FF2B5EF4-FFF2-40B4-BE49-F238E27FC236}">
                <a16:creationId xmlns:a16="http://schemas.microsoft.com/office/drawing/2014/main" id="{B51128F0-1B08-5A24-7621-925B8C230C67}"/>
              </a:ext>
            </a:extLst>
          </p:cNvPr>
          <p:cNvGraphicFramePr>
            <a:graphicFrameLocks/>
          </p:cNvGraphicFramePr>
          <p:nvPr>
            <p:extLst>
              <p:ext uri="{D42A27DB-BD31-4B8C-83A1-F6EECF244321}">
                <p14:modId xmlns:p14="http://schemas.microsoft.com/office/powerpoint/2010/main" val="1718261293"/>
              </p:ext>
            </p:extLst>
          </p:nvPr>
        </p:nvGraphicFramePr>
        <p:xfrm>
          <a:off x="829072" y="990600"/>
          <a:ext cx="10533856" cy="5537312"/>
        </p:xfrm>
        <a:graphic>
          <a:graphicData uri="http://schemas.openxmlformats.org/drawingml/2006/table">
            <a:tbl>
              <a:tblPr bandRow="1"/>
              <a:tblGrid>
                <a:gridCol w="5637360">
                  <a:extLst>
                    <a:ext uri="{9D8B030D-6E8A-4147-A177-3AD203B41FA5}">
                      <a16:colId xmlns:a16="http://schemas.microsoft.com/office/drawing/2014/main" val="4047630109"/>
                    </a:ext>
                  </a:extLst>
                </a:gridCol>
                <a:gridCol w="4896496">
                  <a:extLst>
                    <a:ext uri="{9D8B030D-6E8A-4147-A177-3AD203B41FA5}">
                      <a16:colId xmlns:a16="http://schemas.microsoft.com/office/drawing/2014/main" val="3192457346"/>
                    </a:ext>
                  </a:extLst>
                </a:gridCol>
              </a:tblGrid>
              <a:tr h="1308134">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algn="l">
                        <a:lnSpc>
                          <a:spcPct val="100000"/>
                        </a:lnSpc>
                        <a:spcBef>
                          <a:spcPts val="1085"/>
                        </a:spcBef>
                      </a:pPr>
                      <a:endParaRPr lang="en-US" sz="1400" b="0" i="0" kern="1200" dirty="0">
                        <a:solidFill>
                          <a:schemeClr val="bg1"/>
                        </a:solidFill>
                        <a:latin typeface="Adapter Arabic Display Extralig" panose="020D0303040300000004" pitchFamily="34" charset="-78"/>
                        <a:cs typeface="Adapter Arabic Display Extralig" panose="020D0303040300000004" pitchFamily="34" charset="-78"/>
                      </a:endParaRPr>
                    </a:p>
                    <a:p>
                      <a:pPr algn="l">
                        <a:lnSpc>
                          <a:spcPct val="100000"/>
                        </a:lnSpc>
                        <a:spcBef>
                          <a:spcPts val="1085"/>
                        </a:spcBef>
                      </a:pPr>
                      <a:r>
                        <a:rPr lang="en-US" sz="1400" b="0" i="0" kern="1200" dirty="0">
                          <a:solidFill>
                            <a:schemeClr val="bg1"/>
                          </a:solidFill>
                          <a:latin typeface="Adapter Arabic Display Extralig" panose="020D0303040300000004" pitchFamily="34" charset="-78"/>
                          <a:cs typeface="Adapter Arabic Display Extralig" panose="020D0303040300000004" pitchFamily="34" charset="-78"/>
                        </a:rPr>
                        <a:t>Academy Tuition Tariff 2025</a:t>
                      </a:r>
                    </a:p>
                    <a:p>
                      <a:pPr algn="l">
                        <a:lnSpc>
                          <a:spcPct val="100000"/>
                        </a:lnSpc>
                        <a:spcBef>
                          <a:spcPts val="155"/>
                        </a:spcBef>
                      </a:pPr>
                      <a:r>
                        <a:rPr lang="en-US" sz="1400" b="0" i="0" kern="1200" dirty="0">
                          <a:solidFill>
                            <a:schemeClr val="bg1"/>
                          </a:solidFill>
                          <a:latin typeface="Adapter Arabic Display Extralig" panose="020D0303040300000004" pitchFamily="34" charset="-78"/>
                          <a:cs typeface="Adapter Arabic Display Extralig" panose="020D0303040300000004" pitchFamily="34" charset="-78"/>
                        </a:rPr>
                        <a:t>Includes Premium Callaway Golf Balls </a:t>
                      </a:r>
                    </a:p>
                    <a:p>
                      <a:pPr algn="l">
                        <a:lnSpc>
                          <a:spcPct val="100000"/>
                        </a:lnSpc>
                        <a:spcBef>
                          <a:spcPts val="155"/>
                        </a:spcBef>
                      </a:pPr>
                      <a:r>
                        <a:rPr lang="en-US" sz="1400" b="0" i="0" kern="1200" dirty="0">
                          <a:solidFill>
                            <a:schemeClr val="bg1"/>
                          </a:solidFill>
                          <a:latin typeface="Adapter Arabic Display Extralig" panose="020D0303040300000004" pitchFamily="34" charset="-78"/>
                          <a:cs typeface="Adapter Arabic Display Extralig" panose="020D0303040300000004" pitchFamily="34" charset="-78"/>
                        </a:rPr>
                        <a:t>Long Game, Short Game, Putting, and On-Course Lessons Available</a:t>
                      </a:r>
                    </a:p>
                    <a:p>
                      <a:endParaRPr lang="en-001" sz="1400" b="0" i="0" dirty="0">
                        <a:solidFill>
                          <a:schemeClr val="bg1"/>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FFFFFF"/>
                      </a:solidFill>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solidFill>
                      <a:srgbClr val="394131"/>
                    </a:solid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123189" lvl="0" indent="0" algn="l" defTabSz="914400" rtl="0" eaLnBrk="1" fontAlgn="auto" latinLnBrk="0" hangingPunct="1">
                        <a:lnSpc>
                          <a:spcPct val="100000"/>
                        </a:lnSpc>
                        <a:spcBef>
                          <a:spcPts val="190"/>
                        </a:spcBef>
                        <a:spcAft>
                          <a:spcPts val="0"/>
                        </a:spcAft>
                        <a:buClrTx/>
                        <a:buSzTx/>
                        <a:buFont typeface="+mj-lt"/>
                        <a:buNone/>
                        <a:tabLst/>
                        <a:defRPr/>
                      </a:pPr>
                      <a:r>
                        <a:rPr lang="en-US" sz="1400" b="0" i="0" kern="1200" dirty="0">
                          <a:solidFill>
                            <a:schemeClr val="bg1"/>
                          </a:solidFill>
                          <a:latin typeface="Adapter Arabic Display Extralig" panose="020D0303040300000004" pitchFamily="34" charset="-78"/>
                          <a:ea typeface="+mn-ea"/>
                          <a:cs typeface="Adapter Arabic Display Extralig" panose="020D0303040300000004" pitchFamily="34" charset="-78"/>
                        </a:rPr>
                        <a:t>  Lesson Rates (Inclusive VAT) Prices in Saudi Riyal (SAR)</a:t>
                      </a:r>
                    </a:p>
                    <a:p>
                      <a:endParaRPr lang="en-001" sz="1400" b="0" i="0" dirty="0">
                        <a:solidFill>
                          <a:schemeClr val="bg1"/>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FFFFFF"/>
                      </a:solidFill>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solidFill>
                      <a:srgbClr val="394131"/>
                    </a:solidFill>
                  </a:tcPr>
                </a:tc>
                <a:extLst>
                  <a:ext uri="{0D108BD9-81ED-4DB2-BD59-A6C34878D82A}">
                    <a16:rowId xmlns:a16="http://schemas.microsoft.com/office/drawing/2014/main" val="1810138749"/>
                  </a:ext>
                </a:extLst>
              </a:tr>
              <a:tr h="454577">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Individual Tuition (45 min)</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425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2209501"/>
                  </a:ext>
                </a:extLst>
              </a:tr>
              <a:tr h="454577">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Additional Child (Under 16)</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50 SAR </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87714045"/>
                  </a:ext>
                </a:extLst>
              </a:tr>
              <a:tr h="454577">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Additional Child (Under 12)</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No Charge</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3349835"/>
                  </a:ext>
                </a:extLst>
              </a:tr>
              <a:tr h="454577">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Tuition for Two Participants (45 minutes)</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600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8949847"/>
                  </a:ext>
                </a:extLst>
              </a:tr>
              <a:tr h="429769">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pPr algn="l">
                        <a:lnSpc>
                          <a:spcPct val="100000"/>
                        </a:lnSpc>
                        <a:spcBef>
                          <a:spcPts val="894"/>
                        </a:spcBef>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Group Tuition for Three Participants (1 Hour)</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Noto Sans"/>
                          <a:cs typeface="Noto Kufi Arabic"/>
                        </a:defRPr>
                      </a:lvl1pPr>
                      <a:lvl2pPr marL="457200" algn="l" defTabSz="914400" rtl="0" eaLnBrk="1" latinLnBrk="0" hangingPunct="1">
                        <a:defRPr sz="1800" kern="1200">
                          <a:solidFill>
                            <a:schemeClr val="dk1"/>
                          </a:solidFill>
                          <a:latin typeface="Noto Sans"/>
                          <a:cs typeface="Noto Kufi Arabic"/>
                        </a:defRPr>
                      </a:lvl2pPr>
                      <a:lvl3pPr marL="914400" algn="l" defTabSz="914400" rtl="0" eaLnBrk="1" latinLnBrk="0" hangingPunct="1">
                        <a:defRPr sz="1800" kern="1200">
                          <a:solidFill>
                            <a:schemeClr val="dk1"/>
                          </a:solidFill>
                          <a:latin typeface="Noto Sans"/>
                          <a:cs typeface="Noto Kufi Arabic"/>
                        </a:defRPr>
                      </a:lvl3pPr>
                      <a:lvl4pPr marL="1371600" algn="l" defTabSz="914400" rtl="0" eaLnBrk="1" latinLnBrk="0" hangingPunct="1">
                        <a:defRPr sz="1800" kern="1200">
                          <a:solidFill>
                            <a:schemeClr val="dk1"/>
                          </a:solidFill>
                          <a:latin typeface="Noto Sans"/>
                          <a:cs typeface="Noto Kufi Arabic"/>
                        </a:defRPr>
                      </a:lvl4pPr>
                      <a:lvl5pPr marL="1828800" algn="l" defTabSz="914400" rtl="0" eaLnBrk="1" latinLnBrk="0" hangingPunct="1">
                        <a:defRPr sz="1800" kern="1200">
                          <a:solidFill>
                            <a:schemeClr val="dk1"/>
                          </a:solidFill>
                          <a:latin typeface="Noto Sans"/>
                          <a:cs typeface="Noto Kufi Arabic"/>
                        </a:defRPr>
                      </a:lvl5pPr>
                      <a:lvl6pPr marL="2286000" algn="l" defTabSz="914400" rtl="0" eaLnBrk="1" latinLnBrk="0" hangingPunct="1">
                        <a:defRPr sz="1800" kern="1200">
                          <a:solidFill>
                            <a:schemeClr val="dk1"/>
                          </a:solidFill>
                          <a:latin typeface="Noto Sans"/>
                          <a:cs typeface="Noto Kufi Arabic"/>
                        </a:defRPr>
                      </a:lvl6pPr>
                      <a:lvl7pPr marL="2743200" algn="l" defTabSz="914400" rtl="0" eaLnBrk="1" latinLnBrk="0" hangingPunct="1">
                        <a:defRPr sz="1800" kern="1200">
                          <a:solidFill>
                            <a:schemeClr val="dk1"/>
                          </a:solidFill>
                          <a:latin typeface="Noto Sans"/>
                          <a:cs typeface="Noto Kufi Arabic"/>
                        </a:defRPr>
                      </a:lvl7pPr>
                      <a:lvl8pPr marL="3200400" algn="l" defTabSz="914400" rtl="0" eaLnBrk="1" latinLnBrk="0" hangingPunct="1">
                        <a:defRPr sz="1800" kern="1200">
                          <a:solidFill>
                            <a:schemeClr val="dk1"/>
                          </a:solidFill>
                          <a:latin typeface="Noto Sans"/>
                          <a:cs typeface="Noto Kufi Arabic"/>
                        </a:defRPr>
                      </a:lvl8pPr>
                      <a:lvl9pPr marL="3657600" algn="l" defTabSz="914400" rtl="0" eaLnBrk="1" latinLnBrk="0" hangingPunct="1">
                        <a:defRPr sz="1800" kern="1200">
                          <a:solidFill>
                            <a:schemeClr val="dk1"/>
                          </a:solidFill>
                          <a:latin typeface="Noto Sans"/>
                          <a:cs typeface="Noto Kufi Arabic"/>
                        </a:defRPr>
                      </a:lvl9p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830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7523566"/>
                  </a:ext>
                </a:extLst>
              </a:tr>
              <a:tr h="471661">
                <a:tc>
                  <a:txBody>
                    <a:bodyPr/>
                    <a:lstStyle/>
                    <a:p>
                      <a:pPr marL="0" marR="0" lvl="0" indent="0" algn="l" defTabSz="914400" eaLnBrk="1" fontAlgn="auto" latinLnBrk="0" hangingPunct="1">
                        <a:lnSpc>
                          <a:spcPct val="100000"/>
                        </a:lnSpc>
                        <a:spcBef>
                          <a:spcPts val="894"/>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Additional Participant for Group Tuition (per person)</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195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67866090"/>
                  </a:ext>
                </a:extLst>
              </a:tr>
              <a:tr h="443435">
                <a:tc>
                  <a:txBody>
                    <a:bodyPr/>
                    <a:lstStyle/>
                    <a:p>
                      <a:pPr marL="0" marR="0" lvl="0" indent="0" algn="l" defTabSz="914400" eaLnBrk="1" fontAlgn="auto" latinLnBrk="0" hangingPunct="1">
                        <a:lnSpc>
                          <a:spcPct val="100000"/>
                        </a:lnSpc>
                        <a:spcBef>
                          <a:spcPts val="894"/>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Junior Lesson (Under 16) – 30 Minutes</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175 SAR</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04322760"/>
                  </a:ext>
                </a:extLst>
              </a:tr>
              <a:tr h="470548">
                <a:tc>
                  <a:txBody>
                    <a:bodyPr/>
                    <a:lstStyle/>
                    <a:p>
                      <a:pPr marL="0" marR="0" lvl="0" indent="0" algn="l" defTabSz="914400" eaLnBrk="1" fontAlgn="auto" latinLnBrk="0" hangingPunct="1">
                        <a:lnSpc>
                          <a:spcPct val="100000"/>
                        </a:lnSpc>
                        <a:spcBef>
                          <a:spcPts val="894"/>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9-Hole Playing Lesson with PGA Professional</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700 (Exclusive Green Fee)</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0032299"/>
                  </a:ext>
                </a:extLst>
              </a:tr>
              <a:tr h="554851">
                <a:tc>
                  <a:txBody>
                    <a:bodyPr/>
                    <a:lstStyle/>
                    <a:p>
                      <a:pPr marL="0" marR="0" lvl="0" indent="0" algn="l" defTabSz="914400" eaLnBrk="1" fontAlgn="auto" latinLnBrk="0" hangingPunct="1">
                        <a:lnSpc>
                          <a:spcPct val="100000"/>
                        </a:lnSpc>
                        <a:spcBef>
                          <a:spcPts val="894"/>
                        </a:spcBef>
                        <a:spcAft>
                          <a:spcPts val="0"/>
                        </a:spcAft>
                        <a:buClrTx/>
                        <a:buSzTx/>
                        <a:buFontTx/>
                        <a:buNone/>
                        <a:tabLst/>
                        <a:defRPr/>
                      </a:pPr>
                      <a:r>
                        <a:rPr lang="en-US" sz="1400" b="0" i="0" kern="1200" dirty="0">
                          <a:solidFill>
                            <a:srgbClr val="141C0B"/>
                          </a:solidFill>
                          <a:latin typeface="Adapter Arabic Display Extralig" panose="020D0303040300000004" pitchFamily="34" charset="-78"/>
                          <a:cs typeface="Adapter Arabic Display Extralig" panose="020D0303040300000004" pitchFamily="34" charset="-78"/>
                        </a:rPr>
                        <a:t>18-Hole Playing Lesson with PGA Professional</a:t>
                      </a:r>
                    </a:p>
                  </a:txBody>
                  <a:tcPr marL="9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rPr>
                        <a:t>1295 (Exclusive Green Fee)</a:t>
                      </a:r>
                      <a:endParaRPr lang="en-001" sz="1400" b="0" i="0" dirty="0">
                        <a:solidFill>
                          <a:srgbClr val="141C0B"/>
                        </a:solidFill>
                        <a:latin typeface="Adapter Arabic Display Extralig" panose="020D0303040300000004" pitchFamily="34" charset="-78"/>
                        <a:ea typeface="Fedra Sans AL Book" pitchFamily="2" charset="77"/>
                        <a:cs typeface="Adapter Arabic Display Extralig" panose="020D0303040300000004" pitchFamily="34" charset="-78"/>
                      </a:endParaRPr>
                    </a:p>
                  </a:txBody>
                  <a:tcPr marL="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394131"/>
                      </a:solidFill>
                      <a:prstDash val="solid"/>
                      <a:round/>
                      <a:headEnd type="none" w="med" len="med"/>
                      <a:tailEnd type="none" w="med" len="med"/>
                    </a:lnT>
                    <a:lnB w="9525" cap="flat" cmpd="sng" algn="ctr">
                      <a:solidFill>
                        <a:srgbClr val="39413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2122802"/>
                  </a:ext>
                </a:extLst>
              </a:tr>
            </a:tbl>
          </a:graphicData>
        </a:graphic>
      </p:graphicFrame>
    </p:spTree>
    <p:extLst>
      <p:ext uri="{BB962C8B-B14F-4D97-AF65-F5344CB8AC3E}">
        <p14:creationId xmlns:p14="http://schemas.microsoft.com/office/powerpoint/2010/main" val="19346101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465D33B23C5B44B32BFB3FB63C43F4" ma:contentTypeVersion="15" ma:contentTypeDescription="Create a new document." ma:contentTypeScope="" ma:versionID="4d5323c0a5c9183bcec950f1d2c1cca1">
  <xsd:schema xmlns:xsd="http://www.w3.org/2001/XMLSchema" xmlns:xs="http://www.w3.org/2001/XMLSchema" xmlns:p="http://schemas.microsoft.com/office/2006/metadata/properties" xmlns:ns2="675c499f-70ef-46f4-81bb-203c1ce2c918" xmlns:ns3="8e8918bb-d3bb-4787-8f9a-b86a174e4e53" targetNamespace="http://schemas.microsoft.com/office/2006/metadata/properties" ma:root="true" ma:fieldsID="4b2668219da74a7ce9fb6721884e48ef" ns2:_="" ns3:_="">
    <xsd:import namespace="675c499f-70ef-46f4-81bb-203c1ce2c918"/>
    <xsd:import namespace="8e8918bb-d3bb-4787-8f9a-b86a174e4e5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Location" minOccurs="0"/>
                <xsd:element ref="ns2:MediaServiceOCR"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5c499f-70ef-46f4-81bb-203c1ce2c9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9fd9a0d5-4ca8-4107-8e59-9dfae0e3d578"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e8918bb-d3bb-4787-8f9a-b86a174e4e53"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87e0c4da-d766-4d0c-9b96-443c96eeb7fc}" ma:internalName="TaxCatchAll" ma:showField="CatchAllData" ma:web="8e8918bb-d3bb-4787-8f9a-b86a174e4e5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75c499f-70ef-46f4-81bb-203c1ce2c918">
      <Terms xmlns="http://schemas.microsoft.com/office/infopath/2007/PartnerControls"/>
    </lcf76f155ced4ddcb4097134ff3c332f>
    <TaxCatchAll xmlns="8e8918bb-d3bb-4787-8f9a-b86a174e4e53" xsi:nil="true"/>
  </documentManagement>
</p:properties>
</file>

<file path=customXml/itemProps1.xml><?xml version="1.0" encoding="utf-8"?>
<ds:datastoreItem xmlns:ds="http://schemas.openxmlformats.org/officeDocument/2006/customXml" ds:itemID="{19C89D0F-9527-423D-8595-FDDC3701F22B}"/>
</file>

<file path=customXml/itemProps2.xml><?xml version="1.0" encoding="utf-8"?>
<ds:datastoreItem xmlns:ds="http://schemas.openxmlformats.org/officeDocument/2006/customXml" ds:itemID="{8CF01929-916B-4965-B524-F1B82BDBA0B1}"/>
</file>

<file path=customXml/itemProps3.xml><?xml version="1.0" encoding="utf-8"?>
<ds:datastoreItem xmlns:ds="http://schemas.openxmlformats.org/officeDocument/2006/customXml" ds:itemID="{11AEF36C-27EA-472B-BC48-B829A0CA9D45}"/>
</file>

<file path=docProps/app.xml><?xml version="1.0" encoding="utf-8"?>
<Properties xmlns="http://schemas.openxmlformats.org/officeDocument/2006/extended-properties" xmlns:vt="http://schemas.openxmlformats.org/officeDocument/2006/docPropsVTypes">
  <Template/>
  <TotalTime>5896</TotalTime>
  <Words>3372</Words>
  <Application>Microsoft Office PowerPoint</Application>
  <PresentationFormat>Widescreen</PresentationFormat>
  <Paragraphs>300</Paragraphs>
  <Slides>23</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Adapter Arabic Display Extralig</vt:lpstr>
      <vt:lpstr>Adapter Arabic Display Extralight</vt:lpstr>
      <vt:lpstr>Aptos</vt:lpstr>
      <vt:lpstr>Arial</vt:lpstr>
      <vt:lpstr>Symbol</vt:lpstr>
      <vt:lpstr>Office Theme</vt:lpstr>
      <vt:lpstr>PowerPoint Presentation</vt:lpstr>
      <vt:lpstr>PowerPoint Presentation</vt:lpstr>
      <vt:lpstr>PowerPoint Presentation</vt:lpstr>
      <vt:lpstr>PowerPoint Presentation</vt:lpstr>
      <vt:lpstr>Shura Links Description – Hotel Guests</vt:lpstr>
      <vt:lpstr>PowerPoint Presentation</vt:lpstr>
      <vt:lpstr>PowerPoint Presentation</vt:lpstr>
      <vt:lpstr>Hotel Guest Green Fee Rates</vt:lpstr>
      <vt:lpstr>Hotel Guest Lesson Rates</vt:lpstr>
      <vt:lpstr>Hotel Guest Booking Procedures</vt:lpstr>
      <vt:lpstr>Hotel Guest Booking Procedures</vt:lpstr>
      <vt:lpstr>Course Access Mobility</vt:lpstr>
      <vt:lpstr>Frequently Asked Questions – Golf Reservations at Shura Links</vt:lpstr>
      <vt:lpstr>PowerPoint Presentation</vt:lpstr>
      <vt:lpstr>PowerPoint Presentation</vt:lpstr>
      <vt:lpstr>Shura Links Description – RSG Employees</vt:lpstr>
      <vt:lpstr>RSG Employees and Turtle Bay Residents Green Fee Rates</vt:lpstr>
      <vt:lpstr>RSG Employees and Turtle Bay Residents Lesson Rates</vt:lpstr>
      <vt:lpstr>RSG and Hotel Employee Booking Procedures</vt:lpstr>
      <vt:lpstr>RSG and Hotel Employee Booking Procedures</vt:lpstr>
      <vt:lpstr>Frequently Asked Questions – RSG Golf Reservations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Neil Turley</dc:creator>
  <cp:lastModifiedBy>Jon Brook</cp:lastModifiedBy>
  <cp:revision>60</cp:revision>
  <dcterms:created xsi:type="dcterms:W3CDTF">2025-07-23T04:48:00Z</dcterms:created>
  <dcterms:modified xsi:type="dcterms:W3CDTF">2025-08-11T08:35:07Z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2025-07-22T00:00:00Z</vt:filetime>
  </property>
  <property fmtid="{D5CDD505-2E9C-101B-9397-08002B2CF9AE}" pid="3" name="Creator">
    <vt:lpwstr>Microsoft® PowerPoint® for Microsoft 365</vt:lpwstr>
  </property>
  <property fmtid="{D5CDD505-2E9C-101B-9397-08002B2CF9AE}" pid="4" name="LastSaved">
    <vt:filetime>2025-07-23T00:00:00Z</vt:filetime>
  </property>
  <property fmtid="{D5CDD505-2E9C-101B-9397-08002B2CF9AE}" pid="5" name="Producer">
    <vt:lpwstr>Microsoft® PowerPoint® for Microsoft 365</vt:lpwstr>
  </property>
  <property fmtid="{D5CDD505-2E9C-101B-9397-08002B2CF9AE}" pid="6" name="ContentTypeId">
    <vt:lpwstr>0x01010042465D33B23C5B44B32BFB3FB63C43F4</vt:lpwstr>
  </property>
</Properties>
</file>